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312" r:id="rId2"/>
    <p:sldId id="264" r:id="rId3"/>
    <p:sldId id="275" r:id="rId4"/>
    <p:sldId id="313" r:id="rId5"/>
    <p:sldId id="269" r:id="rId6"/>
    <p:sldId id="303" r:id="rId7"/>
    <p:sldId id="310" r:id="rId8"/>
    <p:sldId id="314" r:id="rId9"/>
    <p:sldId id="307" r:id="rId10"/>
    <p:sldId id="268" r:id="rId11"/>
    <p:sldId id="256" r:id="rId12"/>
    <p:sldId id="305" r:id="rId13"/>
    <p:sldId id="309" r:id="rId14"/>
    <p:sldId id="315" r:id="rId15"/>
    <p:sldId id="316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NanumSquareOTF_ac" panose="020B0600000101010101" pitchFamily="34" charset="-127"/>
      <p:regular r:id="rId23"/>
    </p:embeddedFont>
    <p:embeddedFont>
      <p:font typeface="NanumSquareOTF_ac Bold" panose="020B0600000101010101" pitchFamily="34" charset="-127"/>
      <p:bold r:id="rId24"/>
    </p:embeddedFont>
    <p:embeddedFont>
      <p:font typeface="NanumSquareOTF_ac ExtraBold" panose="020B0600000101010101" pitchFamily="34" charset="-127"/>
      <p:bold r:id="rId25"/>
    </p:embeddedFont>
    <p:embeddedFont>
      <p:font typeface="NanumSquareOTF_ac Light" panose="020B0600000101010101" pitchFamily="34" charset="-127"/>
      <p:regular r:id="rId2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5CC"/>
    <a:srgbClr val="BFA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+mn-cs"/>
              </a:defRPr>
            </a:pPr>
            <a:r>
              <a:rPr lang="ko-KR" altLang="en-US" sz="2400" b="1" i="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기존 패션 앱 사용자들의 유입 예상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이용자 수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Sheet1!$B$2:$B$6</c:f>
              <c:numCache>
                <c:formatCode>#,##0_);[Red]\(#,##0\)</c:formatCode>
                <c:ptCount val="5"/>
                <c:pt idx="0">
                  <c:v>1000</c:v>
                </c:pt>
                <c:pt idx="1">
                  <c:v>10000</c:v>
                </c:pt>
                <c:pt idx="2">
                  <c:v>28000</c:v>
                </c:pt>
                <c:pt idx="3">
                  <c:v>70000</c:v>
                </c:pt>
                <c:pt idx="4">
                  <c:v>130000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9C-409C-8419-F1D736B2A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4366912"/>
        <c:axId val="454374128"/>
      </c:lineChart>
      <c:catAx>
        <c:axId val="45436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54374128"/>
        <c:crosses val="autoZero"/>
        <c:auto val="1"/>
        <c:lblAlgn val="ctr"/>
        <c:lblOffset val="100"/>
        <c:noMultiLvlLbl val="0"/>
      </c:catAx>
      <c:valAx>
        <c:axId val="45437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5436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36A5C-FAF7-DD43-AF49-8D1F4E8F5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71244C-A538-6C4B-8A39-A50DB7A44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BD75C-6B26-D74E-B1AB-6A1F6811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9E213-FF14-BD4C-8B03-4FED9D07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A000C-5CC5-4A40-A43C-42E27EC6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536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71129-DF22-1E4B-98F9-D8046D76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FFC493-0F3B-EB45-8808-9F16E9587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26D2E-AF8A-0144-A43C-AFF8B544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9033A1-0961-3145-84F5-539A9C9D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729B2-5112-3541-8290-4BC373A2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971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515845-C549-934A-909D-6DE5031A2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5CEA7-0D35-A148-8AB2-2EB60F93B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4E3E7C-FDC8-D74C-BF3D-3B95DAEF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D7CE5-5F0B-8544-9D41-9C02F8F2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4AF0-5123-4548-A18E-03D5B386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18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78E9C-9EB0-0F4B-A29E-378C74EF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3E3F4-D8BD-F644-9E62-0A75DD15C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005D9-2CBD-5841-9F66-46B9AB72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42555-FF58-7545-A2A6-4544CC48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57F9D-C4D8-E84E-A113-529EDE20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4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F8DE6-C4B3-BE47-BCFF-5FD09967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AAF8E6-6C4F-DA4C-B811-A88DE6ACD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1D698-D7C2-2541-BFAF-2B3C597C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A2816-B2C9-AD4C-8951-32AA6332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31026-DC10-D047-B33B-CE002FD8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6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507EB-C9F8-8346-8015-41D7342D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DFDB5-B545-3D41-A86E-929C03242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BAED3A-79C8-E140-8753-E76C67471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E842CA-D38D-8544-B931-9997078F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7E25-C79B-3C4E-AEC1-33A79583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975DE-35D7-4244-81DE-557D45C2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838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E7C61-A287-174B-A4A8-00766A49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8D6E95-8433-AF4C-8E92-DBFA49E6D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4F6091-ED7D-364A-8C45-C5D87B9EF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3715B-DC37-C642-9665-1E8E0F524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6BD82B-6780-E348-A1E4-93F217C5E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9ED035-570C-8249-AFBF-68A62B65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F51B6D-DCF8-544F-B86B-0D7F78AE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365D1C-951E-0148-8960-8A626787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348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66B32-C521-3541-8632-47404B91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04A4B9-BF55-DD48-B54E-1D354C24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325D3F-9D52-5F4E-B37D-F08D621E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F47C-D6A9-4248-808F-13FFB88F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311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EC8A49-895A-2148-8CE2-3CE1CC2C9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D43C2E-D829-4847-BE38-55FB5C08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A156C7-5F10-1749-8160-8AA86CEA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445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CEBAA-0C4B-CA48-A371-D487CA9E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71424-20BE-8140-8CD1-9CACB031F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8C429-0368-9E4D-A3B9-6A0E5FC36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AE7974-8B21-184E-940A-5134066B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7BDFA4-13D5-5947-B95B-8D19FB9C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211FF3-FF7B-C146-8B2D-80B22CE0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444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414E4-A267-8249-AD30-B409EBD0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9620C9-3B44-2A45-84CE-D4E4204D2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64A-D25F-E343-9474-BE757A638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8211FE-FF96-034C-A274-A8EF500F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D87D67-0E25-2A41-ADDA-632422CA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1109B3-25A0-D44A-9A43-8EA30E8A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24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91831F-A833-B343-8D45-A67093D3B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59A3CB-85BE-F84C-9954-ECEF57768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D5AC9-73CD-134F-95FD-FD92ED843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57B8B-5371-9045-9796-A1C8A40B0217}" type="datetimeFigureOut">
              <a:rPr kumimoji="1" lang="ko-Kore-KR" altLang="en-US" smtClean="0"/>
              <a:t>2020. 11. 27.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F131F-08E3-FA40-AFB8-6AB986AEF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32FD2-D86D-B64F-8926-428EA243B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1532C-B751-0C4B-8E53-CA5E17BA2D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54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82%A8%EC%9E%90-%EA%B0%9C%EC%9D%B8-%EB%A7%8E%EC%9D%80-%EC%82%AC%EB%9E%8C%EC%9D%98-%EC%8B%A4%EB%A3%A8%EC%97%A3-%EC%96%91%EC%9D%98-%EC%A7%88%EB%9F%89-%EA%B4%80%EA%B0%9D-695653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93D2EEC-29C0-CA40-BED1-1537D77842B7}"/>
              </a:ext>
            </a:extLst>
          </p:cNvPr>
          <p:cNvSpPr/>
          <p:nvPr/>
        </p:nvSpPr>
        <p:spPr>
          <a:xfrm>
            <a:off x="279794" y="6136948"/>
            <a:ext cx="497498" cy="49749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25400" dir="4320000" sx="104000" sy="104000" algn="tl" rotWithShape="0">
              <a:prstClr val="black">
                <a:alpha val="40000"/>
              </a:prstClr>
            </a:outerShdw>
            <a:reflection blurRad="76200" stA="35000" endPos="50000" dist="25400" dir="5400000" sy="-100000" algn="bl" rotWithShape="0"/>
          </a:effectLst>
          <a:scene3d>
            <a:camera prst="orthographicFront"/>
            <a:lightRig rig="threePt" dir="t"/>
          </a:scene3d>
          <a:sp3d contourW="6350">
            <a:bevelT w="0"/>
            <a:bevelB w="0"/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A0C653-728E-5A4E-8CBF-0D0964358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72" b="92761" l="9785" r="89767">
                        <a14:foregroundMark x1="18492" y1="9749" x2="23235" y2="8124"/>
                        <a14:foregroundMark x1="28279" y1="8366" x2="17684" y2="20946"/>
                        <a14:foregroundMark x1="17684" y1="20946" x2="30431" y2="17230"/>
                        <a14:foregroundMark x1="30431" y1="17230" x2="29713" y2="18147"/>
                        <a14:foregroundMark x1="33483" y1="11631" x2="33483" y2="11631"/>
                        <a14:foregroundMark x1="40036" y1="13031" x2="21993" y2="30985"/>
                        <a14:foregroundMark x1="21993" y1="30985" x2="55016" y2="8670"/>
                        <a14:foregroundMark x1="58928" y1="8800" x2="22352" y2="51303"/>
                        <a14:foregroundMark x1="22352" y1="51303" x2="33214" y2="42857"/>
                        <a14:foregroundMark x1="33214" y1="42857" x2="23519" y2="56950"/>
                        <a14:foregroundMark x1="23519" y1="56950" x2="27648" y2="54488"/>
                        <a14:foregroundMark x1="19479" y1="10232" x2="13196" y2="16699"/>
                        <a14:foregroundMark x1="13196" y1="16699" x2="17415" y2="43388"/>
                        <a14:foregroundMark x1="17415" y1="43388" x2="17415" y2="43388"/>
                        <a14:foregroundMark x1="53501" y1="12066" x2="67325" y2="12210"/>
                        <a14:foregroundMark x1="67325" y1="12210" x2="80431" y2="15396"/>
                        <a14:foregroundMark x1="80431" y1="15396" x2="84111" y2="31564"/>
                        <a14:foregroundMark x1="84111" y1="31564" x2="75404" y2="81708"/>
                        <a14:foregroundMark x1="65350" y1="91071" x2="30072" y2="89431"/>
                        <a14:foregroundMark x1="30072" y1="89431" x2="28995" y2="88948"/>
                        <a14:foregroundMark x1="11580" y1="27654" x2="11580" y2="34894"/>
                        <a14:foregroundMark x1="11580" y1="34894" x2="21454" y2="20125"/>
                        <a14:foregroundMark x1="21454" y1="20125" x2="33214" y2="13851"/>
                        <a14:foregroundMark x1="33214" y1="13851" x2="45332" y2="11631"/>
                        <a14:foregroundMark x1="47756" y1="11052" x2="19749" y2="10907"/>
                        <a14:foregroundMark x1="19749" y1="10907" x2="13645" y2="15154"/>
                        <a14:foregroundMark x1="61939" y1="10763" x2="75404" y2="9459"/>
                        <a14:foregroundMark x1="75404" y1="9459" x2="83842" y2="15878"/>
                        <a14:foregroundMark x1="83842" y1="15878" x2="85458" y2="40299"/>
                        <a14:foregroundMark x1="85189" y1="28378" x2="84381" y2="17326"/>
                        <a14:foregroundMark x1="74057" y1="9073" x2="85189" y2="12934"/>
                        <a14:foregroundMark x1="85189" y1="12934" x2="86804" y2="20125"/>
                        <a14:foregroundMark x1="86804" y1="20125" x2="86804" y2="20125"/>
                        <a14:foregroundMark x1="76481" y1="9073" x2="85996" y2="14913"/>
                        <a14:foregroundMark x1="85189" y1="12500" x2="85727" y2="13176"/>
                        <a14:foregroundMark x1="85458" y1="12790" x2="76481" y2="9508"/>
                        <a14:foregroundMark x1="76481" y1="9218" x2="84381" y2="14961"/>
                        <a14:foregroundMark x1="84381" y1="14961" x2="84919" y2="15734"/>
                        <a14:foregroundMark x1="12388" y1="34894" x2="15530" y2="75483"/>
                        <a14:foregroundMark x1="14183" y1="72056" x2="16068" y2="86583"/>
                        <a14:foregroundMark x1="16068" y1="86583" x2="15799" y2="86680"/>
                        <a14:foregroundMark x1="13645" y1="77027" x2="13645" y2="83977"/>
                        <a14:foregroundMark x1="13645" y1="83977" x2="18043" y2="90734"/>
                        <a14:foregroundMark x1="18043" y1="90734" x2="21095" y2="91216"/>
                        <a14:foregroundMark x1="20557" y1="91506" x2="33752" y2="91506"/>
                        <a14:foregroundMark x1="33752" y1="91506" x2="47307" y2="91216"/>
                        <a14:foregroundMark x1="47307" y1="91216" x2="61580" y2="91651"/>
                        <a14:foregroundMark x1="61580" y1="91651" x2="75314" y2="91264"/>
                        <a14:foregroundMark x1="75314" y1="91264" x2="79623" y2="90058"/>
                        <a14:foregroundMark x1="74596" y1="92037" x2="85996" y2="88127"/>
                        <a14:foregroundMark x1="85996" y1="88127" x2="86804" y2="50772"/>
                        <a14:foregroundMark x1="85189" y1="38851" x2="85189" y2="53620"/>
                        <a14:foregroundMark x1="85189" y1="53620" x2="85189" y2="53620"/>
                        <a14:foregroundMark x1="75943" y1="8929" x2="84919" y2="13176"/>
                        <a14:foregroundMark x1="85727" y1="13176" x2="76167" y2="8559"/>
                        <a14:foregroundMark x1="73788" y1="92761" x2="84740" y2="88948"/>
                        <a14:foregroundMark x1="84740" y1="88948" x2="84919" y2="88514"/>
                        <a14:foregroundMark x1="63914" y1="8832" x2="63914" y2="8832"/>
                        <a14:foregroundMark x1="66068" y1="9459" x2="63196" y2="8832"/>
                        <a14:backgroundMark x1="65619" y1="2558" x2="59605" y2="2703"/>
                        <a14:backgroundMark x1="71185" y1="5792" x2="42729" y2="5116"/>
                        <a14:backgroundMark x1="69390" y1="5116" x2="64632" y2="1979"/>
                        <a14:backgroundMark x1="19838" y1="7432" x2="62567" y2="6129"/>
                        <a14:backgroundMark x1="62567" y1="6129" x2="66966" y2="6129"/>
                        <a14:backgroundMark x1="78366" y1="7819" x2="64363" y2="8060"/>
                        <a14:backgroundMark x1="65619" y1="7529" x2="22890" y2="7432"/>
                        <a14:backgroundMark x1="28007" y1="6129" x2="33662" y2="6226"/>
                        <a14:backgroundMark x1="20018" y1="7432" x2="33124" y2="7143"/>
                        <a14:backgroundMark x1="33124" y1="7143" x2="59695" y2="7674"/>
                        <a14:backgroundMark x1="59695" y1="7674" x2="73609" y2="7143"/>
                        <a14:backgroundMark x1="65081" y1="3861" x2="58259" y2="3861"/>
                        <a14:backgroundMark x1="62657" y1="1834" x2="62657" y2="3668"/>
                        <a14:backgroundMark x1="65260" y1="1641" x2="60503" y2="4778"/>
                        <a14:backgroundMark x1="22352" y1="8012" x2="22352" y2="8012"/>
                        <a14:backgroundMark x1="22801" y1="7915" x2="22801" y2="7915"/>
                        <a14:backgroundMark x1="23070" y1="7915" x2="20916" y2="7770"/>
                        <a14:backgroundMark x1="26661" y1="7674" x2="29084" y2="7674"/>
                        <a14:backgroundMark x1="53142" y1="7770" x2="56732" y2="7674"/>
                        <a14:backgroundMark x1="66158" y1="8012" x2="54399" y2="8156"/>
                        <a14:backgroundMark x1="24506" y1="7963" x2="22621" y2="8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03"/>
          <a:stretch/>
        </p:blipFill>
        <p:spPr>
          <a:xfrm>
            <a:off x="442758" y="-272545"/>
            <a:ext cx="4890137" cy="7130546"/>
          </a:xfrm>
          <a:prstGeom prst="rect">
            <a:avLst/>
          </a:prstGeom>
        </p:spPr>
      </p:pic>
      <p:pic>
        <p:nvPicPr>
          <p:cNvPr id="11" name="그림 10" descr="텍스트, 휴대폰, 전화, 스크린샷이(가) 표시된 사진&#10;&#10;자동 생성된 설명">
            <a:extLst>
              <a:ext uri="{FF2B5EF4-FFF2-40B4-BE49-F238E27FC236}">
                <a16:creationId xmlns:a16="http://schemas.microsoft.com/office/drawing/2014/main" id="{BD51082B-318B-E241-A292-5113413C3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46" b="91940" l="10503" r="87433">
                        <a14:foregroundMark x1="18761" y1="10135" x2="18761" y2="10135"/>
                        <a14:foregroundMark x1="19479" y1="9990" x2="34381" y2="22346"/>
                        <a14:foregroundMark x1="52962" y1="10859" x2="52962" y2="10859"/>
                        <a14:foregroundMark x1="50898" y1="11004" x2="39677" y2="11100"/>
                        <a14:foregroundMark x1="48205" y1="11100" x2="61221" y2="10811"/>
                        <a14:foregroundMark x1="61221" y1="10811" x2="33034" y2="9459"/>
                        <a14:foregroundMark x1="33034" y1="9459" x2="19479" y2="10087"/>
                        <a14:foregroundMark x1="19479" y1="10087" x2="14901" y2="13948"/>
                        <a14:foregroundMark x1="13914" y1="13851" x2="14183" y2="29151"/>
                        <a14:foregroundMark x1="13914" y1="29151" x2="15350" y2="40975"/>
                        <a14:foregroundMark x1="80072" y1="40734" x2="80072" y2="57529"/>
                        <a14:foregroundMark x1="58259" y1="11342" x2="64452" y2="11342"/>
                        <a14:foregroundMark x1="66338" y1="9894" x2="70197" y2="9990"/>
                        <a14:foregroundMark x1="14901" y1="35183" x2="15260" y2="45705"/>
                        <a14:foregroundMark x1="13196" y1="37066" x2="14542" y2="61390"/>
                        <a14:foregroundMark x1="11400" y1="29006" x2="11400" y2="29006"/>
                        <a14:foregroundMark x1="11759" y1="13514" x2="21813" y2="8591"/>
                        <a14:foregroundMark x1="21813" y1="8591" x2="23429" y2="8446"/>
                        <a14:foregroundMark x1="41472" y1="15299" x2="40215" y2="76158"/>
                        <a14:foregroundMark x1="59695" y1="29199" x2="59515" y2="74517"/>
                        <a14:foregroundMark x1="52962" y1="16844" x2="54039" y2="57239"/>
                        <a14:foregroundMark x1="43716" y1="24807" x2="58438" y2="39237"/>
                        <a14:foregroundMark x1="68851" y1="9508" x2="81239" y2="11438"/>
                        <a14:foregroundMark x1="81239" y1="11438" x2="86535" y2="22828"/>
                        <a14:foregroundMark x1="72890" y1="9315" x2="85009" y2="12548"/>
                        <a14:foregroundMark x1="85009" y1="12548" x2="86355" y2="34411"/>
                        <a14:foregroundMark x1="87612" y1="26593" x2="87612" y2="31467"/>
                        <a14:foregroundMark x1="87074" y1="32963" x2="86355" y2="51689"/>
                        <a14:foregroundMark x1="79982" y1="9604" x2="85189" y2="16120"/>
                        <a14:foregroundMark x1="85189" y1="16120" x2="86176" y2="20174"/>
                        <a14:foregroundMark x1="12837" y1="59315" x2="18851" y2="88272"/>
                        <a14:foregroundMark x1="18851" y1="88272" x2="32675" y2="91168"/>
                        <a14:foregroundMark x1="32675" y1="91168" x2="49102" y2="91361"/>
                        <a14:foregroundMark x1="49102" y1="91361" x2="82855" y2="90589"/>
                        <a14:foregroundMark x1="82496" y1="90782" x2="85278" y2="63031"/>
                        <a14:foregroundMark x1="85637" y1="50869" x2="87433" y2="74324"/>
                        <a14:foregroundMark x1="87074" y1="77461" x2="86535" y2="83929"/>
                        <a14:foregroundMark x1="35637" y1="91940" x2="22352" y2="91264"/>
                        <a14:foregroundMark x1="22352" y1="91264" x2="14632" y2="84894"/>
                        <a14:foregroundMark x1="14632" y1="84894" x2="15260" y2="72153"/>
                        <a14:foregroundMark x1="12657" y1="84797" x2="19749" y2="90685"/>
                        <a14:foregroundMark x1="19749" y1="90685" x2="23968" y2="91844"/>
                        <a14:foregroundMark x1="61221" y1="92568" x2="74147" y2="90975"/>
                        <a14:foregroundMark x1="74147" y1="90975" x2="84111" y2="86052"/>
                        <a14:foregroundMark x1="84111" y1="86052" x2="76212" y2="91940"/>
                        <a14:foregroundMark x1="76212" y1="91940" x2="64811" y2="91940"/>
                        <a14:foregroundMark x1="86355" y1="82867" x2="82047" y2="89720"/>
                        <a14:foregroundMark x1="82047" y1="89720" x2="86355" y2="83929"/>
                        <a14:backgroundMark x1="10413" y1="19932" x2="10054" y2="21091"/>
                        <a14:backgroundMark x1="11131" y1="19208" x2="9785" y2="19643"/>
                        <a14:backgroundMark x1="10592" y1="19402" x2="9066" y2="20029"/>
                        <a14:backgroundMark x1="9874" y1="20174" x2="9874" y2="22732"/>
                        <a14:backgroundMark x1="10772" y1="11728" x2="10233" y2="15299"/>
                        <a14:backgroundMark x1="20377" y1="7481" x2="43357" y2="6757"/>
                        <a14:backgroundMark x1="43357" y1="6757" x2="74417" y2="7674"/>
                        <a14:backgroundMark x1="57720" y1="7674" x2="30341" y2="7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7" t="7766" r="7123" b="35627"/>
          <a:stretch/>
        </p:blipFill>
        <p:spPr>
          <a:xfrm>
            <a:off x="1535028" y="1603180"/>
            <a:ext cx="4321620" cy="5254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3F227-CEAF-AE42-9256-8A2C4FD3EE70}"/>
              </a:ext>
            </a:extLst>
          </p:cNvPr>
          <p:cNvSpPr txBox="1"/>
          <p:nvPr/>
        </p:nvSpPr>
        <p:spPr>
          <a:xfrm>
            <a:off x="8697184" y="57507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6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lang="ko-KR" altLang="en-US" sz="2400" b="1" spc="6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D304A-B041-B540-BC2F-D469D44ED1D6}"/>
              </a:ext>
            </a:extLst>
          </p:cNvPr>
          <p:cNvSpPr txBox="1"/>
          <p:nvPr/>
        </p:nvSpPr>
        <p:spPr>
          <a:xfrm>
            <a:off x="9399449" y="5799738"/>
            <a:ext cx="24801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300" dirty="0" err="1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정희은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</a:t>
            </a:r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국민대학교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)</a:t>
            </a:r>
          </a:p>
          <a:p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이혜은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</a:t>
            </a:r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서울여자대학교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)</a:t>
            </a:r>
          </a:p>
          <a:p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주성연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</a:t>
            </a:r>
            <a:r>
              <a:rPr lang="ko-KR" altLang="en-US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한국외국어대학교</a:t>
            </a:r>
            <a:r>
              <a:rPr lang="en-US" altLang="ko-KR" sz="14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)</a:t>
            </a:r>
            <a:endParaRPr lang="ko-KR" altLang="en-US" sz="1400" spc="300" dirty="0">
              <a:solidFill>
                <a:schemeClr val="bg1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9D95365-665C-2E47-A9AE-C900CE493A0B}"/>
              </a:ext>
            </a:extLst>
          </p:cNvPr>
          <p:cNvCxnSpPr/>
          <p:nvPr/>
        </p:nvCxnSpPr>
        <p:spPr>
          <a:xfrm>
            <a:off x="9399449" y="5817804"/>
            <a:ext cx="0" cy="7025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527C7-F52E-F54A-98B7-6F90C20E901D}"/>
              </a:ext>
            </a:extLst>
          </p:cNvPr>
          <p:cNvSpPr txBox="1"/>
          <p:nvPr/>
        </p:nvSpPr>
        <p:spPr>
          <a:xfrm>
            <a:off x="6023118" y="2766429"/>
            <a:ext cx="5440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6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FINDLOOK</a:t>
            </a:r>
            <a:endParaRPr lang="ko-KR" altLang="en-US" sz="7200" b="1" spc="6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589598-F76D-EA40-AF18-A061BB159119}"/>
              </a:ext>
            </a:extLst>
          </p:cNvPr>
          <p:cNvGrpSpPr/>
          <p:nvPr/>
        </p:nvGrpSpPr>
        <p:grpSpPr>
          <a:xfrm>
            <a:off x="6360304" y="2594400"/>
            <a:ext cx="4662741" cy="276999"/>
            <a:chOff x="6412032" y="1844221"/>
            <a:chExt cx="4662741" cy="276999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55DBBA2B-D256-CA4E-99ED-8C9143826EB3}"/>
                </a:ext>
              </a:extLst>
            </p:cNvPr>
            <p:cNvSpPr/>
            <p:nvPr/>
          </p:nvSpPr>
          <p:spPr>
            <a:xfrm>
              <a:off x="6412032" y="1880179"/>
              <a:ext cx="4662741" cy="205085"/>
            </a:xfrm>
            <a:prstGeom prst="roundRect">
              <a:avLst>
                <a:gd name="adj" fmla="val 50000"/>
              </a:avLst>
            </a:prstGeom>
            <a:solidFill>
              <a:srgbClr val="FD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9F3C40-1D53-5F4B-BCCA-4F372C9EC100}"/>
                </a:ext>
              </a:extLst>
            </p:cNvPr>
            <p:cNvSpPr txBox="1"/>
            <p:nvPr/>
          </p:nvSpPr>
          <p:spPr>
            <a:xfrm>
              <a:off x="6582592" y="1844221"/>
              <a:ext cx="4321620" cy="276999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spc="600" dirty="0">
                  <a:solidFill>
                    <a:schemeClr val="bg2">
                      <a:lumMod val="50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AI </a:t>
              </a:r>
              <a:r>
                <a:rPr lang="ko-KR" altLang="en-US" sz="1200" b="1" spc="600" dirty="0">
                  <a:solidFill>
                    <a:schemeClr val="bg2">
                      <a:lumMod val="50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기반 퍼스널 패션 </a:t>
              </a:r>
              <a:r>
                <a:rPr lang="ko-KR" altLang="en-US" sz="1200" b="1" spc="600" dirty="0" err="1">
                  <a:solidFill>
                    <a:schemeClr val="bg2">
                      <a:lumMod val="50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아웃핏</a:t>
              </a:r>
              <a:r>
                <a:rPr lang="ko-KR" altLang="en-US" sz="1200" b="1" spc="600" dirty="0">
                  <a:solidFill>
                    <a:schemeClr val="bg2">
                      <a:lumMod val="50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추천 서비스 </a:t>
              </a:r>
              <a:endParaRPr lang="en-US" altLang="ko-KR" sz="1200" b="1" spc="600" dirty="0">
                <a:solidFill>
                  <a:schemeClr val="bg2">
                    <a:lumMod val="50000"/>
                  </a:schemeClr>
                </a:solidFill>
                <a:effectLst>
                  <a:reflection endPos="0" dist="50800" dir="5400000" sy="-100000" algn="bl" rotWithShape="0"/>
                </a:effectLst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76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8538D8B-A154-4984-BCA6-2D69FE35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02" y="1373258"/>
            <a:ext cx="9073996" cy="50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CCA99B-DABC-DA47-8521-DBFC801B4DF9}"/>
              </a:ext>
            </a:extLst>
          </p:cNvPr>
          <p:cNvSpPr/>
          <p:nvPr/>
        </p:nvSpPr>
        <p:spPr>
          <a:xfrm>
            <a:off x="1039680" y="416834"/>
            <a:ext cx="4446720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85D4C-29F7-4546-9B8B-3B8AB3AB904D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4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0CA18-6236-5547-B792-9B2022E49BF5}"/>
              </a:ext>
            </a:extLst>
          </p:cNvPr>
          <p:cNvSpPr txBox="1"/>
          <p:nvPr/>
        </p:nvSpPr>
        <p:spPr>
          <a:xfrm>
            <a:off x="1039718" y="164636"/>
            <a:ext cx="4616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유사 서비스 비교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B74888E-A17E-7445-9C39-4D72F71344CD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708A7B-19B4-C84D-B600-A4A495C87FE5}"/>
              </a:ext>
            </a:extLst>
          </p:cNvPr>
          <p:cNvSpPr txBox="1"/>
          <p:nvPr/>
        </p:nvSpPr>
        <p:spPr>
          <a:xfrm>
            <a:off x="11810042" y="6536856"/>
            <a:ext cx="494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10</a:t>
            </a:r>
            <a:endParaRPr kumimoji="1" lang="ko-Kore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0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19F58EB-F687-0544-B478-DCEF4D471977}"/>
              </a:ext>
            </a:extLst>
          </p:cNvPr>
          <p:cNvSpPr/>
          <p:nvPr/>
        </p:nvSpPr>
        <p:spPr>
          <a:xfrm>
            <a:off x="1039680" y="416834"/>
            <a:ext cx="4446720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92008-EA0C-1C42-8BA0-5DCE946E0EA6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5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08C4B1-74C3-144B-9598-52EBB1E30CB8}"/>
              </a:ext>
            </a:extLst>
          </p:cNvPr>
          <p:cNvSpPr txBox="1"/>
          <p:nvPr/>
        </p:nvSpPr>
        <p:spPr>
          <a:xfrm>
            <a:off x="1039718" y="164636"/>
            <a:ext cx="4616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서비스 기능 소개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C563707-81ED-5349-8865-82A7F22A1A72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5D27B3A-1924-134C-BB3F-14652CB601EF}"/>
              </a:ext>
            </a:extLst>
          </p:cNvPr>
          <p:cNvGrpSpPr/>
          <p:nvPr/>
        </p:nvGrpSpPr>
        <p:grpSpPr>
          <a:xfrm>
            <a:off x="644008" y="1001550"/>
            <a:ext cx="2846903" cy="5796172"/>
            <a:chOff x="644008" y="1001550"/>
            <a:chExt cx="2846903" cy="5796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64F191-A7BF-2046-99A0-EAA797597750}"/>
                </a:ext>
              </a:extLst>
            </p:cNvPr>
            <p:cNvGrpSpPr/>
            <p:nvPr/>
          </p:nvGrpSpPr>
          <p:grpSpPr>
            <a:xfrm>
              <a:off x="644008" y="1001550"/>
              <a:ext cx="2846903" cy="5796172"/>
              <a:chOff x="741029" y="1334921"/>
              <a:chExt cx="2846903" cy="4781085"/>
            </a:xfrm>
          </p:grpSpPr>
          <p:sp>
            <p:nvSpPr>
              <p:cNvPr id="16" name="テキスト ボックス 17">
                <a:extLst>
                  <a:ext uri="{FF2B5EF4-FFF2-40B4-BE49-F238E27FC236}">
                    <a16:creationId xmlns:a16="http://schemas.microsoft.com/office/drawing/2014/main" id="{9105A766-7253-7344-9E65-B2295A73C006}"/>
                  </a:ext>
                </a:extLst>
              </p:cNvPr>
              <p:cNvSpPr txBox="1"/>
              <p:nvPr/>
            </p:nvSpPr>
            <p:spPr>
              <a:xfrm>
                <a:off x="1532488" y="1334921"/>
                <a:ext cx="1242649" cy="380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b="1" dirty="0" err="1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데일리룩</a:t>
                </a:r>
                <a:endParaRPr kumimoji="1" lang="ja-JP" altLang="en-US" sz="2400" b="1" dirty="0">
                  <a:latin typeface="NanumSquareOTF_ac Bold" panose="020B0600000101010101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C3B6B3-4B38-FD4B-8BC6-E85CAB05AFF6}"/>
                  </a:ext>
                </a:extLst>
              </p:cNvPr>
              <p:cNvSpPr txBox="1"/>
              <p:nvPr/>
            </p:nvSpPr>
            <p:spPr>
              <a:xfrm>
                <a:off x="741029" y="5506705"/>
                <a:ext cx="2846903" cy="609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사용자의 취향 및 날씨를 반영하여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algn="ctr"/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데일리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아웃핏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및 메이크업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,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악세사리를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추천</a:t>
                </a:r>
              </a:p>
            </p:txBody>
          </p:sp>
          <p:cxnSp>
            <p:nvCxnSpPr>
              <p:cNvPr id="18" name="직선 연결선 11">
                <a:extLst>
                  <a:ext uri="{FF2B5EF4-FFF2-40B4-BE49-F238E27FC236}">
                    <a16:creationId xmlns:a16="http://schemas.microsoft.com/office/drawing/2014/main" id="{E985154E-7BB5-EF4D-9957-C13E700E5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807" y="1699226"/>
                <a:ext cx="864013" cy="0"/>
              </a:xfrm>
              <a:prstGeom prst="line">
                <a:avLst/>
              </a:prstGeom>
              <a:ln w="31750">
                <a:solidFill>
                  <a:srgbClr val="BFA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1640E4A-F0AD-0540-A35B-C9F9EB3A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923" r="-849" b="12075"/>
            <a:stretch/>
          </p:blipFill>
          <p:spPr>
            <a:xfrm>
              <a:off x="760334" y="1680791"/>
              <a:ext cx="2702465" cy="4175659"/>
            </a:xfrm>
            <a:prstGeom prst="rect">
              <a:avLst/>
            </a:prstGeom>
          </p:spPr>
        </p:pic>
      </p:grp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54E52034-74D8-CC48-B0D4-69846DB9544C}"/>
              </a:ext>
            </a:extLst>
          </p:cNvPr>
          <p:cNvCxnSpPr>
            <a:cxnSpLocks/>
          </p:cNvCxnSpPr>
          <p:nvPr/>
        </p:nvCxnSpPr>
        <p:spPr>
          <a:xfrm>
            <a:off x="4139152" y="1680791"/>
            <a:ext cx="0" cy="4595996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577D17-38D6-594E-8187-5FBEB16082E0}"/>
              </a:ext>
            </a:extLst>
          </p:cNvPr>
          <p:cNvGrpSpPr/>
          <p:nvPr/>
        </p:nvGrpSpPr>
        <p:grpSpPr>
          <a:xfrm>
            <a:off x="4634117" y="1016518"/>
            <a:ext cx="2846903" cy="5781204"/>
            <a:chOff x="741029" y="1347268"/>
            <a:chExt cx="2846903" cy="4768738"/>
          </a:xfrm>
        </p:grpSpPr>
        <p:sp>
          <p:nvSpPr>
            <p:cNvPr id="41" name="テキスト ボックス 17">
              <a:extLst>
                <a:ext uri="{FF2B5EF4-FFF2-40B4-BE49-F238E27FC236}">
                  <a16:creationId xmlns:a16="http://schemas.microsoft.com/office/drawing/2014/main" id="{4BCC22FF-8814-FB4A-BA0C-12E998009001}"/>
                </a:ext>
              </a:extLst>
            </p:cNvPr>
            <p:cNvSpPr txBox="1"/>
            <p:nvPr/>
          </p:nvSpPr>
          <p:spPr>
            <a:xfrm>
              <a:off x="1543156" y="1347268"/>
              <a:ext cx="1242648" cy="380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잇아이템</a:t>
              </a:r>
              <a:endParaRPr kumimoji="1" lang="ja-JP" altLang="en-US" sz="2400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A484C9-BDBC-B543-9348-34B6D9281B0F}"/>
                </a:ext>
              </a:extLst>
            </p:cNvPr>
            <p:cNvSpPr txBox="1"/>
            <p:nvPr/>
          </p:nvSpPr>
          <p:spPr>
            <a:xfrm>
              <a:off x="741029" y="5506705"/>
              <a:ext cx="2846903" cy="60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한 가지 패션 아이템을 업로드하면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그와 어울리는 아이템의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아웃핏을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추천</a:t>
              </a:r>
            </a:p>
          </p:txBody>
        </p:sp>
        <p:cxnSp>
          <p:nvCxnSpPr>
            <p:cNvPr id="43" name="직선 연결선 11">
              <a:extLst>
                <a:ext uri="{FF2B5EF4-FFF2-40B4-BE49-F238E27FC236}">
                  <a16:creationId xmlns:a16="http://schemas.microsoft.com/office/drawing/2014/main" id="{FAF4A420-A806-E645-9BCD-CAEED9637CD1}"/>
                </a:ext>
              </a:extLst>
            </p:cNvPr>
            <p:cNvCxnSpPr>
              <a:cxnSpLocks/>
            </p:cNvCxnSpPr>
            <p:nvPr/>
          </p:nvCxnSpPr>
          <p:spPr>
            <a:xfrm>
              <a:off x="1721807" y="1699226"/>
              <a:ext cx="864013" cy="0"/>
            </a:xfrm>
            <a:prstGeom prst="line">
              <a:avLst/>
            </a:prstGeom>
            <a:ln w="3175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48A702-96FC-094B-B942-D2D216EFB7FC}"/>
              </a:ext>
            </a:extLst>
          </p:cNvPr>
          <p:cNvGrpSpPr/>
          <p:nvPr/>
        </p:nvGrpSpPr>
        <p:grpSpPr>
          <a:xfrm>
            <a:off x="8636101" y="1016518"/>
            <a:ext cx="2846903" cy="5829010"/>
            <a:chOff x="729153" y="1347268"/>
            <a:chExt cx="2846903" cy="4808171"/>
          </a:xfrm>
        </p:grpSpPr>
        <p:sp>
          <p:nvSpPr>
            <p:cNvPr id="47" name="テキスト ボックス 17">
              <a:extLst>
                <a:ext uri="{FF2B5EF4-FFF2-40B4-BE49-F238E27FC236}">
                  <a16:creationId xmlns:a16="http://schemas.microsoft.com/office/drawing/2014/main" id="{C087BAC9-E607-BC42-9261-B5620A2A22D0}"/>
                </a:ext>
              </a:extLst>
            </p:cNvPr>
            <p:cNvSpPr txBox="1"/>
            <p:nvPr/>
          </p:nvSpPr>
          <p:spPr>
            <a:xfrm>
              <a:off x="1543155" y="1347268"/>
              <a:ext cx="1242649" cy="380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b="1" dirty="0" err="1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파인드룩</a:t>
              </a:r>
              <a:endParaRPr kumimoji="1" lang="ja-JP" altLang="en-US" sz="2400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09F04F-2120-4B46-A4C6-2B2B37BC7DDB}"/>
                </a:ext>
              </a:extLst>
            </p:cNvPr>
            <p:cNvSpPr txBox="1"/>
            <p:nvPr/>
          </p:nvSpPr>
          <p:spPr>
            <a:xfrm>
              <a:off x="729153" y="5368425"/>
              <a:ext cx="2846903" cy="787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찾고 싶은 옷이나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악세서리의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이미지를 업로드하면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같은 아이템 혹은 비슷한 아이템을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찾아주는 기능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cxnSp>
          <p:nvCxnSpPr>
            <p:cNvPr id="49" name="직선 연결선 11">
              <a:extLst>
                <a:ext uri="{FF2B5EF4-FFF2-40B4-BE49-F238E27FC236}">
                  <a16:creationId xmlns:a16="http://schemas.microsoft.com/office/drawing/2014/main" id="{FBDB26BC-5589-7042-88C7-E46815A08800}"/>
                </a:ext>
              </a:extLst>
            </p:cNvPr>
            <p:cNvCxnSpPr>
              <a:cxnSpLocks/>
            </p:cNvCxnSpPr>
            <p:nvPr/>
          </p:nvCxnSpPr>
          <p:spPr>
            <a:xfrm>
              <a:off x="1721807" y="1699226"/>
              <a:ext cx="864013" cy="0"/>
            </a:xfrm>
            <a:prstGeom prst="line">
              <a:avLst/>
            </a:prstGeom>
            <a:ln w="3175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F360FA6-3188-C54A-9F07-10A8C84F5ED8}"/>
              </a:ext>
            </a:extLst>
          </p:cNvPr>
          <p:cNvCxnSpPr>
            <a:cxnSpLocks/>
          </p:cNvCxnSpPr>
          <p:nvPr/>
        </p:nvCxnSpPr>
        <p:spPr>
          <a:xfrm>
            <a:off x="8141136" y="1680791"/>
            <a:ext cx="0" cy="4595996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B26D0A92-5C24-6A46-8A61-BD1CF8EEB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0656" r="1457" b="10953"/>
          <a:stretch/>
        </p:blipFill>
        <p:spPr>
          <a:xfrm>
            <a:off x="8767096" y="1631440"/>
            <a:ext cx="2750059" cy="413047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B0D5764-46ED-7741-B0B2-E47EF9F1A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2473" r="1458" b="19135"/>
          <a:stretch/>
        </p:blipFill>
        <p:spPr>
          <a:xfrm>
            <a:off x="4668289" y="1630665"/>
            <a:ext cx="2846887" cy="42759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C7B4C9-F82E-9C48-BECF-7D83755F92F5}"/>
              </a:ext>
            </a:extLst>
          </p:cNvPr>
          <p:cNvSpPr txBox="1"/>
          <p:nvPr/>
        </p:nvSpPr>
        <p:spPr>
          <a:xfrm>
            <a:off x="11810042" y="6536856"/>
            <a:ext cx="494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11</a:t>
            </a:r>
            <a:endParaRPr kumimoji="1" lang="ko-Kore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64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820AEE23-84FF-6D45-8439-D2795AA204AE}"/>
              </a:ext>
            </a:extLst>
          </p:cNvPr>
          <p:cNvSpPr/>
          <p:nvPr/>
        </p:nvSpPr>
        <p:spPr>
          <a:xfrm>
            <a:off x="3628883" y="1339702"/>
            <a:ext cx="5039833" cy="4518837"/>
          </a:xfrm>
          <a:custGeom>
            <a:avLst/>
            <a:gdLst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9833" h="4518837" fill="none" extrusionOk="0">
                <a:moveTo>
                  <a:pt x="0" y="0"/>
                </a:moveTo>
                <a:cubicBezTo>
                  <a:pt x="1369498" y="79304"/>
                  <a:pt x="4456451" y="-9470"/>
                  <a:pt x="5039833" y="0"/>
                </a:cubicBezTo>
                <a:cubicBezTo>
                  <a:pt x="5161967" y="1013439"/>
                  <a:pt x="4523629" y="2569484"/>
                  <a:pt x="5039833" y="4518837"/>
                </a:cubicBezTo>
                <a:cubicBezTo>
                  <a:pt x="2730923" y="4172248"/>
                  <a:pt x="2279590" y="4590629"/>
                  <a:pt x="0" y="4518837"/>
                </a:cubicBezTo>
                <a:cubicBezTo>
                  <a:pt x="92572" y="2887655"/>
                  <a:pt x="346968" y="1774746"/>
                  <a:pt x="0" y="0"/>
                </a:cubicBezTo>
                <a:close/>
              </a:path>
              <a:path w="5039833" h="4518837" stroke="0" extrusionOk="0">
                <a:moveTo>
                  <a:pt x="0" y="0"/>
                </a:moveTo>
                <a:cubicBezTo>
                  <a:pt x="691390" y="-69531"/>
                  <a:pt x="4206146" y="-139654"/>
                  <a:pt x="5039833" y="0"/>
                </a:cubicBezTo>
                <a:cubicBezTo>
                  <a:pt x="4661314" y="1736862"/>
                  <a:pt x="5079845" y="3361390"/>
                  <a:pt x="5039833" y="4518837"/>
                </a:cubicBezTo>
                <a:cubicBezTo>
                  <a:pt x="3053619" y="4656198"/>
                  <a:pt x="1939554" y="4547186"/>
                  <a:pt x="0" y="4518837"/>
                </a:cubicBezTo>
                <a:cubicBezTo>
                  <a:pt x="-54111" y="2415326"/>
                  <a:pt x="74985" y="1049837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07437" y="41950"/>
                  <a:pt x="4499894" y="102328"/>
                  <a:pt x="5039833" y="0"/>
                </a:cubicBezTo>
                <a:cubicBezTo>
                  <a:pt x="4968010" y="1094737"/>
                  <a:pt x="5027162" y="3133765"/>
                  <a:pt x="5039833" y="4518837"/>
                </a:cubicBezTo>
                <a:cubicBezTo>
                  <a:pt x="2790458" y="4231706"/>
                  <a:pt x="2242879" y="4702344"/>
                  <a:pt x="0" y="4518837"/>
                </a:cubicBezTo>
                <a:cubicBezTo>
                  <a:pt x="27650" y="2908073"/>
                  <a:pt x="61082" y="1983586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37037" y="-23666"/>
                  <a:pt x="4537726" y="76373"/>
                  <a:pt x="5039833" y="0"/>
                </a:cubicBezTo>
                <a:cubicBezTo>
                  <a:pt x="5069547" y="902874"/>
                  <a:pt x="4697301" y="2843880"/>
                  <a:pt x="5039833" y="4518837"/>
                </a:cubicBezTo>
                <a:cubicBezTo>
                  <a:pt x="2790462" y="4152868"/>
                  <a:pt x="2253415" y="4595880"/>
                  <a:pt x="0" y="4518837"/>
                </a:cubicBezTo>
                <a:cubicBezTo>
                  <a:pt x="-38982" y="2836052"/>
                  <a:pt x="188323" y="1746757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custGeom>
                    <a:avLst/>
                    <a:gdLst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39833" h="4518837" fill="none" extrusionOk="0">
                        <a:moveTo>
                          <a:pt x="0" y="0"/>
                        </a:moveTo>
                        <a:cubicBezTo>
                          <a:pt x="1405108" y="68426"/>
                          <a:pt x="4475911" y="44210"/>
                          <a:pt x="5039833" y="0"/>
                        </a:cubicBezTo>
                        <a:cubicBezTo>
                          <a:pt x="5092565" y="1140721"/>
                          <a:pt x="4716278" y="2708360"/>
                          <a:pt x="5039833" y="4518837"/>
                        </a:cubicBezTo>
                        <a:cubicBezTo>
                          <a:pt x="2744944" y="4194810"/>
                          <a:pt x="2277773" y="4602569"/>
                          <a:pt x="0" y="4518837"/>
                        </a:cubicBezTo>
                        <a:cubicBezTo>
                          <a:pt x="-138549" y="2912398"/>
                          <a:pt x="174252" y="1720358"/>
                          <a:pt x="0" y="0"/>
                        </a:cubicBezTo>
                        <a:close/>
                      </a:path>
                      <a:path w="5039833" h="4518837" stroke="0" extrusionOk="0">
                        <a:moveTo>
                          <a:pt x="0" y="0"/>
                        </a:moveTo>
                        <a:cubicBezTo>
                          <a:pt x="615282" y="-110399"/>
                          <a:pt x="4263051" y="-142586"/>
                          <a:pt x="5039833" y="0"/>
                        </a:cubicBezTo>
                        <a:cubicBezTo>
                          <a:pt x="4791442" y="1897482"/>
                          <a:pt x="5154920" y="3316312"/>
                          <a:pt x="5039833" y="4518837"/>
                        </a:cubicBezTo>
                        <a:cubicBezTo>
                          <a:pt x="2883914" y="4611358"/>
                          <a:pt x="1945276" y="4582424"/>
                          <a:pt x="0" y="4518837"/>
                        </a:cubicBezTo>
                        <a:cubicBezTo>
                          <a:pt x="85643" y="2512364"/>
                          <a:pt x="33456" y="1009763"/>
                          <a:pt x="0" y="0"/>
                        </a:cubicBezTo>
                        <a:close/>
                      </a:path>
                      <a:path w="5039833" h="4518837" fill="none" stroke="0" extrusionOk="0">
                        <a:moveTo>
                          <a:pt x="0" y="0"/>
                        </a:moveTo>
                        <a:cubicBezTo>
                          <a:pt x="1425817" y="48956"/>
                          <a:pt x="4514079" y="133652"/>
                          <a:pt x="5039833" y="0"/>
                        </a:cubicBezTo>
                        <a:cubicBezTo>
                          <a:pt x="4949217" y="1189532"/>
                          <a:pt x="4789232" y="3033608"/>
                          <a:pt x="5039833" y="4518837"/>
                        </a:cubicBezTo>
                        <a:cubicBezTo>
                          <a:pt x="2885244" y="4236106"/>
                          <a:pt x="2180754" y="4649480"/>
                          <a:pt x="0" y="4518837"/>
                        </a:cubicBezTo>
                        <a:cubicBezTo>
                          <a:pt x="-158640" y="2860570"/>
                          <a:pt x="139492" y="18523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35484" y="3167390"/>
            <a:ext cx="348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spc="1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시연 영상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3FEF0-0B2A-6C44-8AD4-FB4028386A12}"/>
              </a:ext>
            </a:extLst>
          </p:cNvPr>
          <p:cNvSpPr/>
          <p:nvPr/>
        </p:nvSpPr>
        <p:spPr>
          <a:xfrm>
            <a:off x="1039680" y="416834"/>
            <a:ext cx="4446720" cy="41290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A0530-38DC-6142-AE0F-546AB3AF854C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5</a:t>
            </a:r>
            <a:endParaRPr lang="ko-KR" altLang="en-US" sz="1400" b="1" spc="30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FF77F-FF2B-A04F-A997-66F7152C2645}"/>
              </a:ext>
            </a:extLst>
          </p:cNvPr>
          <p:cNvSpPr txBox="1"/>
          <p:nvPr/>
        </p:nvSpPr>
        <p:spPr>
          <a:xfrm>
            <a:off x="1039718" y="171452"/>
            <a:ext cx="4616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서비스 기능 소개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A023C25-4490-1F49-9EDA-F45AAD5BED11}"/>
              </a:ext>
            </a:extLst>
          </p:cNvPr>
          <p:cNvCxnSpPr>
            <a:cxnSpLocks/>
          </p:cNvCxnSpPr>
          <p:nvPr/>
        </p:nvCxnSpPr>
        <p:spPr>
          <a:xfrm>
            <a:off x="965801" y="275453"/>
            <a:ext cx="0" cy="56144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6233FA-EFAF-3B4F-B6E1-78BFF4D2C4A8}"/>
              </a:ext>
            </a:extLst>
          </p:cNvPr>
          <p:cNvSpPr txBox="1"/>
          <p:nvPr/>
        </p:nvSpPr>
        <p:spPr>
          <a:xfrm>
            <a:off x="11810042" y="6536856"/>
            <a:ext cx="494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>
                    <a:lumMod val="9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12</a:t>
            </a:r>
            <a:endParaRPr kumimoji="1" lang="ko-Kore-KR" altLang="en-US" sz="1200" b="1" dirty="0">
              <a:solidFill>
                <a:schemeClr val="bg1">
                  <a:lumMod val="9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68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대체 처리 16">
            <a:extLst>
              <a:ext uri="{FF2B5EF4-FFF2-40B4-BE49-F238E27FC236}">
                <a16:creationId xmlns:a16="http://schemas.microsoft.com/office/drawing/2014/main" id="{2755DDB6-AC85-124A-A9FC-7951DDFC8254}"/>
              </a:ext>
            </a:extLst>
          </p:cNvPr>
          <p:cNvSpPr/>
          <p:nvPr/>
        </p:nvSpPr>
        <p:spPr>
          <a:xfrm>
            <a:off x="6096000" y="1594410"/>
            <a:ext cx="5803075" cy="437011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D6B0FF85-E1EB-4E7E-8BFE-E38606C34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5936859"/>
              </p:ext>
            </p:extLst>
          </p:nvPr>
        </p:nvGraphicFramePr>
        <p:xfrm>
          <a:off x="6471187" y="1870368"/>
          <a:ext cx="5168106" cy="3889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" name="그래픽 18" descr="오른쪽으로 향하는 당근">
            <a:extLst>
              <a:ext uri="{FF2B5EF4-FFF2-40B4-BE49-F238E27FC236}">
                <a16:creationId xmlns:a16="http://schemas.microsoft.com/office/drawing/2014/main" id="{92CD566D-1C5E-40F4-ACEF-85A53C704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4606" y="3322269"/>
            <a:ext cx="914400" cy="914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3BADB5-DB06-954D-AB15-4D5F22B30986}"/>
              </a:ext>
            </a:extLst>
          </p:cNvPr>
          <p:cNvSpPr/>
          <p:nvPr/>
        </p:nvSpPr>
        <p:spPr>
          <a:xfrm>
            <a:off x="1039680" y="416834"/>
            <a:ext cx="2593533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FD56B-45BA-7148-859F-8BBBB877B01D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6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66CD7-1505-A14B-8F95-6A552E688BBD}"/>
              </a:ext>
            </a:extLst>
          </p:cNvPr>
          <p:cNvSpPr txBox="1"/>
          <p:nvPr/>
        </p:nvSpPr>
        <p:spPr>
          <a:xfrm>
            <a:off x="1039719" y="164636"/>
            <a:ext cx="2691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기대 효과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F339073-03EB-7948-BDA9-CC07A4069130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5497F7F-A992-FD40-99F0-129FEBE94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01" y="1994263"/>
            <a:ext cx="3570416" cy="3570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B1C1FC-F361-8C4E-A519-3B76B77D552D}"/>
              </a:ext>
            </a:extLst>
          </p:cNvPr>
          <p:cNvSpPr txBox="1"/>
          <p:nvPr/>
        </p:nvSpPr>
        <p:spPr>
          <a:xfrm>
            <a:off x="11810042" y="6536856"/>
            <a:ext cx="494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</a:t>
            </a:r>
            <a:endParaRPr kumimoji="1" lang="ko-Kore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86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820AEE23-84FF-6D45-8439-D2795AA204AE}"/>
              </a:ext>
            </a:extLst>
          </p:cNvPr>
          <p:cNvSpPr/>
          <p:nvPr/>
        </p:nvSpPr>
        <p:spPr>
          <a:xfrm>
            <a:off x="3628883" y="1339702"/>
            <a:ext cx="5039833" cy="4518837"/>
          </a:xfrm>
          <a:custGeom>
            <a:avLst/>
            <a:gdLst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9833" h="4518837" fill="none" extrusionOk="0">
                <a:moveTo>
                  <a:pt x="0" y="0"/>
                </a:moveTo>
                <a:cubicBezTo>
                  <a:pt x="1369498" y="79304"/>
                  <a:pt x="4456451" y="-9470"/>
                  <a:pt x="5039833" y="0"/>
                </a:cubicBezTo>
                <a:cubicBezTo>
                  <a:pt x="5161967" y="1013439"/>
                  <a:pt x="4523629" y="2569484"/>
                  <a:pt x="5039833" y="4518837"/>
                </a:cubicBezTo>
                <a:cubicBezTo>
                  <a:pt x="2730923" y="4172248"/>
                  <a:pt x="2279590" y="4590629"/>
                  <a:pt x="0" y="4518837"/>
                </a:cubicBezTo>
                <a:cubicBezTo>
                  <a:pt x="92572" y="2887655"/>
                  <a:pt x="346968" y="1774746"/>
                  <a:pt x="0" y="0"/>
                </a:cubicBezTo>
                <a:close/>
              </a:path>
              <a:path w="5039833" h="4518837" stroke="0" extrusionOk="0">
                <a:moveTo>
                  <a:pt x="0" y="0"/>
                </a:moveTo>
                <a:cubicBezTo>
                  <a:pt x="691390" y="-69531"/>
                  <a:pt x="4206146" y="-139654"/>
                  <a:pt x="5039833" y="0"/>
                </a:cubicBezTo>
                <a:cubicBezTo>
                  <a:pt x="4661314" y="1736862"/>
                  <a:pt x="5079845" y="3361390"/>
                  <a:pt x="5039833" y="4518837"/>
                </a:cubicBezTo>
                <a:cubicBezTo>
                  <a:pt x="3053619" y="4656198"/>
                  <a:pt x="1939554" y="4547186"/>
                  <a:pt x="0" y="4518837"/>
                </a:cubicBezTo>
                <a:cubicBezTo>
                  <a:pt x="-54111" y="2415326"/>
                  <a:pt x="74985" y="1049837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07437" y="41950"/>
                  <a:pt x="4499894" y="102328"/>
                  <a:pt x="5039833" y="0"/>
                </a:cubicBezTo>
                <a:cubicBezTo>
                  <a:pt x="4968010" y="1094737"/>
                  <a:pt x="5027162" y="3133765"/>
                  <a:pt x="5039833" y="4518837"/>
                </a:cubicBezTo>
                <a:cubicBezTo>
                  <a:pt x="2790458" y="4231706"/>
                  <a:pt x="2242879" y="4702344"/>
                  <a:pt x="0" y="4518837"/>
                </a:cubicBezTo>
                <a:cubicBezTo>
                  <a:pt x="27650" y="2908073"/>
                  <a:pt x="61082" y="1983586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37037" y="-23666"/>
                  <a:pt x="4537726" y="76373"/>
                  <a:pt x="5039833" y="0"/>
                </a:cubicBezTo>
                <a:cubicBezTo>
                  <a:pt x="5069547" y="902874"/>
                  <a:pt x="4697301" y="2843880"/>
                  <a:pt x="5039833" y="4518837"/>
                </a:cubicBezTo>
                <a:cubicBezTo>
                  <a:pt x="2790462" y="4152868"/>
                  <a:pt x="2253415" y="4595880"/>
                  <a:pt x="0" y="4518837"/>
                </a:cubicBezTo>
                <a:cubicBezTo>
                  <a:pt x="-38982" y="2836052"/>
                  <a:pt x="188323" y="1746757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custGeom>
                    <a:avLst/>
                    <a:gdLst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39833" h="4518837" fill="none" extrusionOk="0">
                        <a:moveTo>
                          <a:pt x="0" y="0"/>
                        </a:moveTo>
                        <a:cubicBezTo>
                          <a:pt x="1405108" y="68426"/>
                          <a:pt x="4475911" y="44210"/>
                          <a:pt x="5039833" y="0"/>
                        </a:cubicBezTo>
                        <a:cubicBezTo>
                          <a:pt x="5092565" y="1140721"/>
                          <a:pt x="4716278" y="2708360"/>
                          <a:pt x="5039833" y="4518837"/>
                        </a:cubicBezTo>
                        <a:cubicBezTo>
                          <a:pt x="2744944" y="4194810"/>
                          <a:pt x="2277773" y="4602569"/>
                          <a:pt x="0" y="4518837"/>
                        </a:cubicBezTo>
                        <a:cubicBezTo>
                          <a:pt x="-138549" y="2912398"/>
                          <a:pt x="174252" y="1720358"/>
                          <a:pt x="0" y="0"/>
                        </a:cubicBezTo>
                        <a:close/>
                      </a:path>
                      <a:path w="5039833" h="4518837" stroke="0" extrusionOk="0">
                        <a:moveTo>
                          <a:pt x="0" y="0"/>
                        </a:moveTo>
                        <a:cubicBezTo>
                          <a:pt x="615282" y="-110399"/>
                          <a:pt x="4263051" y="-142586"/>
                          <a:pt x="5039833" y="0"/>
                        </a:cubicBezTo>
                        <a:cubicBezTo>
                          <a:pt x="4791442" y="1897482"/>
                          <a:pt x="5154920" y="3316312"/>
                          <a:pt x="5039833" y="4518837"/>
                        </a:cubicBezTo>
                        <a:cubicBezTo>
                          <a:pt x="2883914" y="4611358"/>
                          <a:pt x="1945276" y="4582424"/>
                          <a:pt x="0" y="4518837"/>
                        </a:cubicBezTo>
                        <a:cubicBezTo>
                          <a:pt x="85643" y="2512364"/>
                          <a:pt x="33456" y="1009763"/>
                          <a:pt x="0" y="0"/>
                        </a:cubicBezTo>
                        <a:close/>
                      </a:path>
                      <a:path w="5039833" h="4518837" fill="none" stroke="0" extrusionOk="0">
                        <a:moveTo>
                          <a:pt x="0" y="0"/>
                        </a:moveTo>
                        <a:cubicBezTo>
                          <a:pt x="1425817" y="48956"/>
                          <a:pt x="4514079" y="133652"/>
                          <a:pt x="5039833" y="0"/>
                        </a:cubicBezTo>
                        <a:cubicBezTo>
                          <a:pt x="4949217" y="1189532"/>
                          <a:pt x="4789232" y="3033608"/>
                          <a:pt x="5039833" y="4518837"/>
                        </a:cubicBezTo>
                        <a:cubicBezTo>
                          <a:pt x="2885244" y="4236106"/>
                          <a:pt x="2180754" y="4649480"/>
                          <a:pt x="0" y="4518837"/>
                        </a:cubicBezTo>
                        <a:cubicBezTo>
                          <a:pt x="-158640" y="2860570"/>
                          <a:pt x="139492" y="18523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998119" y="3183621"/>
            <a:ext cx="2195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Q&amp;A</a:t>
            </a:r>
            <a:endParaRPr lang="ko-KR" altLang="en-US" sz="4800" b="1" spc="6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36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820AEE23-84FF-6D45-8439-D2795AA204AE}"/>
              </a:ext>
            </a:extLst>
          </p:cNvPr>
          <p:cNvSpPr/>
          <p:nvPr/>
        </p:nvSpPr>
        <p:spPr>
          <a:xfrm>
            <a:off x="3628883" y="1339702"/>
            <a:ext cx="5039833" cy="4518837"/>
          </a:xfrm>
          <a:custGeom>
            <a:avLst/>
            <a:gdLst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  <a:gd name="connsiteX0" fmla="*/ 0 w 5039833"/>
              <a:gd name="connsiteY0" fmla="*/ 0 h 4518837"/>
              <a:gd name="connsiteX1" fmla="*/ 5039833 w 5039833"/>
              <a:gd name="connsiteY1" fmla="*/ 0 h 4518837"/>
              <a:gd name="connsiteX2" fmla="*/ 5039833 w 5039833"/>
              <a:gd name="connsiteY2" fmla="*/ 4518837 h 4518837"/>
              <a:gd name="connsiteX3" fmla="*/ 0 w 5039833"/>
              <a:gd name="connsiteY3" fmla="*/ 4518837 h 4518837"/>
              <a:gd name="connsiteX4" fmla="*/ 0 w 5039833"/>
              <a:gd name="connsiteY4" fmla="*/ 0 h 451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9833" h="4518837" fill="none" extrusionOk="0">
                <a:moveTo>
                  <a:pt x="0" y="0"/>
                </a:moveTo>
                <a:cubicBezTo>
                  <a:pt x="1369498" y="79304"/>
                  <a:pt x="4456451" y="-9470"/>
                  <a:pt x="5039833" y="0"/>
                </a:cubicBezTo>
                <a:cubicBezTo>
                  <a:pt x="5161967" y="1013439"/>
                  <a:pt x="4523629" y="2569484"/>
                  <a:pt x="5039833" y="4518837"/>
                </a:cubicBezTo>
                <a:cubicBezTo>
                  <a:pt x="2730923" y="4172248"/>
                  <a:pt x="2279590" y="4590629"/>
                  <a:pt x="0" y="4518837"/>
                </a:cubicBezTo>
                <a:cubicBezTo>
                  <a:pt x="92572" y="2887655"/>
                  <a:pt x="346968" y="1774746"/>
                  <a:pt x="0" y="0"/>
                </a:cubicBezTo>
                <a:close/>
              </a:path>
              <a:path w="5039833" h="4518837" stroke="0" extrusionOk="0">
                <a:moveTo>
                  <a:pt x="0" y="0"/>
                </a:moveTo>
                <a:cubicBezTo>
                  <a:pt x="691390" y="-69531"/>
                  <a:pt x="4206146" y="-139654"/>
                  <a:pt x="5039833" y="0"/>
                </a:cubicBezTo>
                <a:cubicBezTo>
                  <a:pt x="4661314" y="1736862"/>
                  <a:pt x="5079845" y="3361390"/>
                  <a:pt x="5039833" y="4518837"/>
                </a:cubicBezTo>
                <a:cubicBezTo>
                  <a:pt x="3053619" y="4656198"/>
                  <a:pt x="1939554" y="4547186"/>
                  <a:pt x="0" y="4518837"/>
                </a:cubicBezTo>
                <a:cubicBezTo>
                  <a:pt x="-54111" y="2415326"/>
                  <a:pt x="74985" y="1049837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07437" y="41950"/>
                  <a:pt x="4499894" y="102328"/>
                  <a:pt x="5039833" y="0"/>
                </a:cubicBezTo>
                <a:cubicBezTo>
                  <a:pt x="4968010" y="1094737"/>
                  <a:pt x="5027162" y="3133765"/>
                  <a:pt x="5039833" y="4518837"/>
                </a:cubicBezTo>
                <a:cubicBezTo>
                  <a:pt x="2790458" y="4231706"/>
                  <a:pt x="2242879" y="4702344"/>
                  <a:pt x="0" y="4518837"/>
                </a:cubicBezTo>
                <a:cubicBezTo>
                  <a:pt x="27650" y="2908073"/>
                  <a:pt x="61082" y="1983586"/>
                  <a:pt x="0" y="0"/>
                </a:cubicBezTo>
                <a:close/>
              </a:path>
              <a:path w="5039833" h="4518837" fill="none" stroke="0" extrusionOk="0">
                <a:moveTo>
                  <a:pt x="0" y="0"/>
                </a:moveTo>
                <a:cubicBezTo>
                  <a:pt x="1437037" y="-23666"/>
                  <a:pt x="4537726" y="76373"/>
                  <a:pt x="5039833" y="0"/>
                </a:cubicBezTo>
                <a:cubicBezTo>
                  <a:pt x="5069547" y="902874"/>
                  <a:pt x="4697301" y="2843880"/>
                  <a:pt x="5039833" y="4518837"/>
                </a:cubicBezTo>
                <a:cubicBezTo>
                  <a:pt x="2790462" y="4152868"/>
                  <a:pt x="2253415" y="4595880"/>
                  <a:pt x="0" y="4518837"/>
                </a:cubicBezTo>
                <a:cubicBezTo>
                  <a:pt x="-38982" y="2836052"/>
                  <a:pt x="188323" y="1746757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custGeom>
                    <a:avLst/>
                    <a:gdLst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  <a:gd name="connsiteX0" fmla="*/ 0 w 5039833"/>
                      <a:gd name="connsiteY0" fmla="*/ 0 h 4518837"/>
                      <a:gd name="connsiteX1" fmla="*/ 5039833 w 5039833"/>
                      <a:gd name="connsiteY1" fmla="*/ 0 h 4518837"/>
                      <a:gd name="connsiteX2" fmla="*/ 5039833 w 5039833"/>
                      <a:gd name="connsiteY2" fmla="*/ 4518837 h 4518837"/>
                      <a:gd name="connsiteX3" fmla="*/ 0 w 5039833"/>
                      <a:gd name="connsiteY3" fmla="*/ 4518837 h 4518837"/>
                      <a:gd name="connsiteX4" fmla="*/ 0 w 5039833"/>
                      <a:gd name="connsiteY4" fmla="*/ 0 h 4518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39833" h="4518837" fill="none" extrusionOk="0">
                        <a:moveTo>
                          <a:pt x="0" y="0"/>
                        </a:moveTo>
                        <a:cubicBezTo>
                          <a:pt x="1405108" y="68426"/>
                          <a:pt x="4475911" y="44210"/>
                          <a:pt x="5039833" y="0"/>
                        </a:cubicBezTo>
                        <a:cubicBezTo>
                          <a:pt x="5092565" y="1140721"/>
                          <a:pt x="4716278" y="2708360"/>
                          <a:pt x="5039833" y="4518837"/>
                        </a:cubicBezTo>
                        <a:cubicBezTo>
                          <a:pt x="2744944" y="4194810"/>
                          <a:pt x="2277773" y="4602569"/>
                          <a:pt x="0" y="4518837"/>
                        </a:cubicBezTo>
                        <a:cubicBezTo>
                          <a:pt x="-138549" y="2912398"/>
                          <a:pt x="174252" y="1720358"/>
                          <a:pt x="0" y="0"/>
                        </a:cubicBezTo>
                        <a:close/>
                      </a:path>
                      <a:path w="5039833" h="4518837" stroke="0" extrusionOk="0">
                        <a:moveTo>
                          <a:pt x="0" y="0"/>
                        </a:moveTo>
                        <a:cubicBezTo>
                          <a:pt x="615282" y="-110399"/>
                          <a:pt x="4263051" y="-142586"/>
                          <a:pt x="5039833" y="0"/>
                        </a:cubicBezTo>
                        <a:cubicBezTo>
                          <a:pt x="4791442" y="1897482"/>
                          <a:pt x="5154920" y="3316312"/>
                          <a:pt x="5039833" y="4518837"/>
                        </a:cubicBezTo>
                        <a:cubicBezTo>
                          <a:pt x="2883914" y="4611358"/>
                          <a:pt x="1945276" y="4582424"/>
                          <a:pt x="0" y="4518837"/>
                        </a:cubicBezTo>
                        <a:cubicBezTo>
                          <a:pt x="85643" y="2512364"/>
                          <a:pt x="33456" y="1009763"/>
                          <a:pt x="0" y="0"/>
                        </a:cubicBezTo>
                        <a:close/>
                      </a:path>
                      <a:path w="5039833" h="4518837" fill="none" stroke="0" extrusionOk="0">
                        <a:moveTo>
                          <a:pt x="0" y="0"/>
                        </a:moveTo>
                        <a:cubicBezTo>
                          <a:pt x="1425817" y="48956"/>
                          <a:pt x="4514079" y="133652"/>
                          <a:pt x="5039833" y="0"/>
                        </a:cubicBezTo>
                        <a:cubicBezTo>
                          <a:pt x="4949217" y="1189532"/>
                          <a:pt x="4789232" y="3033608"/>
                          <a:pt x="5039833" y="4518837"/>
                        </a:cubicBezTo>
                        <a:cubicBezTo>
                          <a:pt x="2885244" y="4236106"/>
                          <a:pt x="2180754" y="4649480"/>
                          <a:pt x="0" y="4518837"/>
                        </a:cubicBezTo>
                        <a:cubicBezTo>
                          <a:pt x="-158640" y="2860570"/>
                          <a:pt x="139492" y="18523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23330" y="3183621"/>
            <a:ext cx="345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3681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514C-B90D-B74E-AE4D-F050812BD14B}"/>
              </a:ext>
            </a:extLst>
          </p:cNvPr>
          <p:cNvSpPr/>
          <p:nvPr/>
        </p:nvSpPr>
        <p:spPr>
          <a:xfrm>
            <a:off x="4702879" y="5881237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8FD69B-20B8-6E4D-A792-B53EE2A4D3D6}"/>
              </a:ext>
            </a:extLst>
          </p:cNvPr>
          <p:cNvSpPr/>
          <p:nvPr/>
        </p:nvSpPr>
        <p:spPr>
          <a:xfrm>
            <a:off x="4702879" y="5123412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F16484-7CD2-234E-BADC-C0D609772FC7}"/>
              </a:ext>
            </a:extLst>
          </p:cNvPr>
          <p:cNvSpPr/>
          <p:nvPr/>
        </p:nvSpPr>
        <p:spPr>
          <a:xfrm>
            <a:off x="4702879" y="4252853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C5FE88-2A94-254D-8790-8FA02AC06980}"/>
              </a:ext>
            </a:extLst>
          </p:cNvPr>
          <p:cNvSpPr/>
          <p:nvPr/>
        </p:nvSpPr>
        <p:spPr>
          <a:xfrm>
            <a:off x="4702879" y="3413609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88FB0C-443B-014F-BA43-73E3167E58C2}"/>
              </a:ext>
            </a:extLst>
          </p:cNvPr>
          <p:cNvSpPr/>
          <p:nvPr/>
        </p:nvSpPr>
        <p:spPr>
          <a:xfrm>
            <a:off x="4702879" y="2543049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FDF66E-3779-9447-A755-19E56506B512}"/>
              </a:ext>
            </a:extLst>
          </p:cNvPr>
          <p:cNvSpPr/>
          <p:nvPr/>
        </p:nvSpPr>
        <p:spPr>
          <a:xfrm>
            <a:off x="4702879" y="1703806"/>
            <a:ext cx="451945" cy="435579"/>
          </a:xfrm>
          <a:prstGeom prst="rect">
            <a:avLst/>
          </a:prstGeom>
          <a:solidFill>
            <a:srgbClr val="996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4627418" y="593234"/>
            <a:ext cx="3155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CONTENTS</a:t>
            </a:r>
            <a:endParaRPr lang="ko-KR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>
            <a:cxnSpLocks/>
          </p:cNvCxnSpPr>
          <p:nvPr/>
        </p:nvCxnSpPr>
        <p:spPr>
          <a:xfrm>
            <a:off x="4627418" y="1301821"/>
            <a:ext cx="7296852" cy="0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4627418" y="1671195"/>
            <a:ext cx="3631444" cy="523220"/>
            <a:chOff x="1007259" y="2412858"/>
            <a:chExt cx="363144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12858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01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756183" y="2450771"/>
              <a:ext cx="2882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문제인식 및 정의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4627418" y="2510631"/>
            <a:ext cx="2469267" cy="523220"/>
            <a:chOff x="1007259" y="2412856"/>
            <a:chExt cx="2469267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12856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02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756183" y="2450771"/>
              <a:ext cx="17203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고객 분석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4627418" y="3373529"/>
            <a:ext cx="2315378" cy="523220"/>
            <a:chOff x="1007259" y="2433877"/>
            <a:chExt cx="2315378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33877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03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756183" y="2450771"/>
              <a:ext cx="15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해결방안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E472B0-9D10-4BF6-A9F4-D96F46396AC3}"/>
              </a:ext>
            </a:extLst>
          </p:cNvPr>
          <p:cNvGrpSpPr/>
          <p:nvPr/>
        </p:nvGrpSpPr>
        <p:grpSpPr>
          <a:xfrm>
            <a:off x="4627418" y="4215407"/>
            <a:ext cx="3631444" cy="523220"/>
            <a:chOff x="1007259" y="2433878"/>
            <a:chExt cx="3631444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5B8160-9CBB-4E06-A8A7-4F9429FADCDE}"/>
                </a:ext>
              </a:extLst>
            </p:cNvPr>
            <p:cNvSpPr txBox="1"/>
            <p:nvPr/>
          </p:nvSpPr>
          <p:spPr>
            <a:xfrm>
              <a:off x="1007259" y="2433878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04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BFA94E-2691-47EF-B17C-0F55F347603F}"/>
                </a:ext>
              </a:extLst>
            </p:cNvPr>
            <p:cNvSpPr txBox="1"/>
            <p:nvPr/>
          </p:nvSpPr>
          <p:spPr>
            <a:xfrm>
              <a:off x="1756183" y="2450771"/>
              <a:ext cx="2882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유사 서비스 비교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E9F6F1-4FF3-4848-ABE5-1361D877DF41}"/>
              </a:ext>
            </a:extLst>
          </p:cNvPr>
          <p:cNvGrpSpPr/>
          <p:nvPr/>
        </p:nvGrpSpPr>
        <p:grpSpPr>
          <a:xfrm>
            <a:off x="4627418" y="5075497"/>
            <a:ext cx="3631444" cy="527347"/>
            <a:chOff x="1007259" y="2450771"/>
            <a:chExt cx="3631444" cy="5273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F8F1F-32D8-48D0-9BB1-E7A838469E93}"/>
                </a:ext>
              </a:extLst>
            </p:cNvPr>
            <p:cNvSpPr txBox="1"/>
            <p:nvPr/>
          </p:nvSpPr>
          <p:spPr>
            <a:xfrm>
              <a:off x="1007259" y="2454898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05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C6AAF0-437A-4B22-8998-5C3F5E3C7D23}"/>
                </a:ext>
              </a:extLst>
            </p:cNvPr>
            <p:cNvSpPr txBox="1"/>
            <p:nvPr/>
          </p:nvSpPr>
          <p:spPr>
            <a:xfrm>
              <a:off x="1756183" y="2450771"/>
              <a:ext cx="2882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서비스 기능 소개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C08E0E-76F5-4C45-AA06-ABC21E60649A}"/>
              </a:ext>
            </a:extLst>
          </p:cNvPr>
          <p:cNvGrpSpPr/>
          <p:nvPr/>
        </p:nvGrpSpPr>
        <p:grpSpPr>
          <a:xfrm>
            <a:off x="4627418" y="5861592"/>
            <a:ext cx="2299348" cy="523220"/>
            <a:chOff x="1007259" y="2444387"/>
            <a:chExt cx="2299348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82F42-92FD-4752-B88A-B228F787158A}"/>
                </a:ext>
              </a:extLst>
            </p:cNvPr>
            <p:cNvSpPr txBox="1"/>
            <p:nvPr/>
          </p:nvSpPr>
          <p:spPr>
            <a:xfrm>
              <a:off x="1007259" y="2444387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lumMod val="95000"/>
                    </a:schemeClr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06</a:t>
              </a:r>
              <a:endPara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A692B0-3059-4AF4-927D-60FFC655B67C}"/>
                </a:ext>
              </a:extLst>
            </p:cNvPr>
            <p:cNvSpPr txBox="1"/>
            <p:nvPr/>
          </p:nvSpPr>
          <p:spPr>
            <a:xfrm>
              <a:off x="1756183" y="2450771"/>
              <a:ext cx="1550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기대효과</a:t>
              </a:r>
            </a:p>
          </p:txBody>
        </p:sp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3E9F9A9-ED22-5945-B764-8FCB685A1D1E}"/>
              </a:ext>
            </a:extLst>
          </p:cNvPr>
          <p:cNvSpPr/>
          <p:nvPr/>
        </p:nvSpPr>
        <p:spPr>
          <a:xfrm>
            <a:off x="1113802" y="2128161"/>
            <a:ext cx="2200275" cy="22002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25400" dir="4320000" sx="104000" sy="104000" algn="tl" rotWithShape="0">
              <a:prstClr val="black">
                <a:alpha val="40000"/>
              </a:prstClr>
            </a:outerShdw>
            <a:reflection blurRad="76200" stA="35000" endPos="50000" dist="25400" dir="5400000" sy="-100000" algn="bl" rotWithShape="0"/>
          </a:effectLst>
          <a:scene3d>
            <a:camera prst="orthographicFront"/>
            <a:lightRig rig="threePt" dir="t"/>
          </a:scene3d>
          <a:sp3d contourW="6350">
            <a:bevelT w="0"/>
            <a:bevelB w="0"/>
            <a:contourClr>
              <a:schemeClr val="bg1">
                <a:lumMod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47373-BD62-EB4E-8B07-1E1DDA742345}"/>
              </a:ext>
            </a:extLst>
          </p:cNvPr>
          <p:cNvSpPr txBox="1"/>
          <p:nvPr/>
        </p:nvSpPr>
        <p:spPr>
          <a:xfrm>
            <a:off x="1113802" y="4413643"/>
            <a:ext cx="220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FINDLOOK</a:t>
            </a:r>
            <a:endParaRPr lang="ko-KR" altLang="en-US" sz="2800" b="1" spc="-150" dirty="0"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B042D0-C4F1-FE42-A039-9F16D3DCF48B}"/>
              </a:ext>
            </a:extLst>
          </p:cNvPr>
          <p:cNvSpPr txBox="1"/>
          <p:nvPr/>
        </p:nvSpPr>
        <p:spPr>
          <a:xfrm>
            <a:off x="11879615" y="6536856"/>
            <a:ext cx="23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</a:t>
            </a:r>
            <a:endParaRPr kumimoji="1" lang="ko-Kore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12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6EE501-C504-6A4A-839B-B12FB28FCE54}"/>
              </a:ext>
            </a:extLst>
          </p:cNvPr>
          <p:cNvSpPr/>
          <p:nvPr/>
        </p:nvSpPr>
        <p:spPr>
          <a:xfrm>
            <a:off x="1039680" y="416834"/>
            <a:ext cx="4424380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12406-746E-4405-9296-6154095FBFC6}"/>
              </a:ext>
            </a:extLst>
          </p:cNvPr>
          <p:cNvSpPr txBox="1"/>
          <p:nvPr/>
        </p:nvSpPr>
        <p:spPr>
          <a:xfrm>
            <a:off x="137015" y="26421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1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3DC69-0988-4B64-966C-8349B9709884}"/>
              </a:ext>
            </a:extLst>
          </p:cNvPr>
          <p:cNvSpPr txBox="1"/>
          <p:nvPr/>
        </p:nvSpPr>
        <p:spPr>
          <a:xfrm>
            <a:off x="1039718" y="164636"/>
            <a:ext cx="4586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문제인식 및 정의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F23FD3E-E6F0-2E49-8735-933C1CE30B65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CECC1A-9710-5144-A544-319C6827D7BF}"/>
              </a:ext>
            </a:extLst>
          </p:cNvPr>
          <p:cNvGrpSpPr/>
          <p:nvPr/>
        </p:nvGrpSpPr>
        <p:grpSpPr>
          <a:xfrm>
            <a:off x="348917" y="1112108"/>
            <a:ext cx="3585150" cy="5502592"/>
            <a:chOff x="374317" y="1112108"/>
            <a:chExt cx="3585150" cy="5502592"/>
          </a:xfrm>
        </p:grpSpPr>
        <p:sp>
          <p:nvSpPr>
            <p:cNvPr id="2" name="대각선 방향의 모서리가 잘린 사각형 1">
              <a:extLst>
                <a:ext uri="{FF2B5EF4-FFF2-40B4-BE49-F238E27FC236}">
                  <a16:creationId xmlns:a16="http://schemas.microsoft.com/office/drawing/2014/main" id="{EAD31877-4C19-B049-91B4-39267297DEC0}"/>
                </a:ext>
              </a:extLst>
            </p:cNvPr>
            <p:cNvSpPr/>
            <p:nvPr/>
          </p:nvSpPr>
          <p:spPr>
            <a:xfrm>
              <a:off x="374317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1F372451-73F7-B14F-92F6-9900197075DB}"/>
                </a:ext>
              </a:extLst>
            </p:cNvPr>
            <p:cNvSpPr txBox="1"/>
            <p:nvPr/>
          </p:nvSpPr>
          <p:spPr>
            <a:xfrm>
              <a:off x="1457395" y="5013672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오늘 뭐 입지</a:t>
              </a:r>
              <a:r>
                <a:rPr lang="en-US" altLang="ko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?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D9145D-52D5-FF41-A7BF-998815411F0B}"/>
                </a:ext>
              </a:extLst>
            </p:cNvPr>
            <p:cNvSpPr txBox="1"/>
            <p:nvPr/>
          </p:nvSpPr>
          <p:spPr>
            <a:xfrm>
              <a:off x="741029" y="5506705"/>
              <a:ext cx="2846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매일 반복되는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'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오늘 뭐 입지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?'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라는 고민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3E5AC3-92AA-4647-8843-5365F4A42F84}"/>
                </a:ext>
              </a:extLst>
            </p:cNvPr>
            <p:cNvCxnSpPr/>
            <p:nvPr/>
          </p:nvCxnSpPr>
          <p:spPr>
            <a:xfrm>
              <a:off x="1824809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81A7BE-D477-C243-8307-994DC3FD2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012" y="2109165"/>
              <a:ext cx="2634938" cy="263493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BC93668-B38E-604F-ACB5-A29034FC324E}"/>
              </a:ext>
            </a:extLst>
          </p:cNvPr>
          <p:cNvGrpSpPr/>
          <p:nvPr/>
        </p:nvGrpSpPr>
        <p:grpSpPr>
          <a:xfrm>
            <a:off x="4303425" y="1112108"/>
            <a:ext cx="3585150" cy="5502592"/>
            <a:chOff x="4222072" y="1112108"/>
            <a:chExt cx="3585150" cy="5502592"/>
          </a:xfrm>
        </p:grpSpPr>
        <p:sp>
          <p:nvSpPr>
            <p:cNvPr id="22" name="대각선 방향의 모서리가 잘린 사각형 21">
              <a:extLst>
                <a:ext uri="{FF2B5EF4-FFF2-40B4-BE49-F238E27FC236}">
                  <a16:creationId xmlns:a16="http://schemas.microsoft.com/office/drawing/2014/main" id="{B956C707-EBC5-7D40-802A-7D26EC1D5D8C}"/>
                </a:ext>
              </a:extLst>
            </p:cNvPr>
            <p:cNvSpPr/>
            <p:nvPr/>
          </p:nvSpPr>
          <p:spPr>
            <a:xfrm>
              <a:off x="4222072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テキスト ボックス 17">
              <a:extLst>
                <a:ext uri="{FF2B5EF4-FFF2-40B4-BE49-F238E27FC236}">
                  <a16:creationId xmlns:a16="http://schemas.microsoft.com/office/drawing/2014/main" id="{2CD17897-14C1-AD41-8DD1-BFB1F97EBEA1}"/>
                </a:ext>
              </a:extLst>
            </p:cNvPr>
            <p:cNvSpPr txBox="1"/>
            <p:nvPr/>
          </p:nvSpPr>
          <p:spPr>
            <a:xfrm>
              <a:off x="5076115" y="501928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기존 추천 알고리즘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907E8-740D-E245-8E0B-09C60EFC0C23}"/>
                </a:ext>
              </a:extLst>
            </p:cNvPr>
            <p:cNvSpPr txBox="1"/>
            <p:nvPr/>
          </p:nvSpPr>
          <p:spPr>
            <a:xfrm>
              <a:off x="4591195" y="5379397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단순하게 본 상품 정보까지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사용자 취향에 반영 시켜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사용자의 스타일을 정확하게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파악할 수 없음</a:t>
              </a:r>
            </a:p>
          </p:txBody>
        </p:sp>
        <p:cxnSp>
          <p:nvCxnSpPr>
            <p:cNvPr id="15" name="직선 연결선 16">
              <a:extLst>
                <a:ext uri="{FF2B5EF4-FFF2-40B4-BE49-F238E27FC236}">
                  <a16:creationId xmlns:a16="http://schemas.microsoft.com/office/drawing/2014/main" id="{02D19AB8-B9C3-1843-A4D7-61104A1FDCD1}"/>
                </a:ext>
              </a:extLst>
            </p:cNvPr>
            <p:cNvCxnSpPr/>
            <p:nvPr/>
          </p:nvCxnSpPr>
          <p:spPr>
            <a:xfrm>
              <a:off x="5699687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31FA5-384A-EB4F-B910-D75F6C6B6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7420" y="2315173"/>
              <a:ext cx="2227653" cy="222765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9DFF32-BD08-5D42-B85B-BC9BB9452196}"/>
              </a:ext>
            </a:extLst>
          </p:cNvPr>
          <p:cNvGrpSpPr/>
          <p:nvPr/>
        </p:nvGrpSpPr>
        <p:grpSpPr>
          <a:xfrm>
            <a:off x="8257933" y="1112108"/>
            <a:ext cx="3585150" cy="5502592"/>
            <a:chOff x="8139163" y="1112108"/>
            <a:chExt cx="3585150" cy="5502592"/>
          </a:xfrm>
        </p:grpSpPr>
        <p:sp>
          <p:nvSpPr>
            <p:cNvPr id="16" name="テキスト ボックス 17">
              <a:extLst>
                <a:ext uri="{FF2B5EF4-FFF2-40B4-BE49-F238E27FC236}">
                  <a16:creationId xmlns:a16="http://schemas.microsoft.com/office/drawing/2014/main" id="{6D5CD408-169D-DD48-8B43-0C105ECAF0B2}"/>
                </a:ext>
              </a:extLst>
            </p:cNvPr>
            <p:cNvSpPr txBox="1"/>
            <p:nvPr/>
          </p:nvSpPr>
          <p:spPr>
            <a:xfrm>
              <a:off x="9212233" y="5013672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유명인들의 패션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A1364E-737A-5C4C-82F3-04BF59F2F6B6}"/>
                </a:ext>
              </a:extLst>
            </p:cNvPr>
            <p:cNvSpPr txBox="1"/>
            <p:nvPr/>
          </p:nvSpPr>
          <p:spPr>
            <a:xfrm>
              <a:off x="8494104" y="5398983"/>
              <a:ext cx="30700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인기 드라마의 유명 배우의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유명 쇼핑몰의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혹은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SNS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인플루언서의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정보를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탐색하는 소비자 증가</a:t>
              </a:r>
            </a:p>
          </p:txBody>
        </p:sp>
        <p:cxnSp>
          <p:nvCxnSpPr>
            <p:cNvPr id="18" name="직선 연결선 21">
              <a:extLst>
                <a:ext uri="{FF2B5EF4-FFF2-40B4-BE49-F238E27FC236}">
                  <a16:creationId xmlns:a16="http://schemas.microsoft.com/office/drawing/2014/main" id="{A1AC002A-EF21-B743-B1F9-8C6AF3D1261D}"/>
                </a:ext>
              </a:extLst>
            </p:cNvPr>
            <p:cNvCxnSpPr/>
            <p:nvPr/>
          </p:nvCxnSpPr>
          <p:spPr>
            <a:xfrm>
              <a:off x="9705678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대각선 방향의 모서리가 잘린 사각형 22">
              <a:extLst>
                <a:ext uri="{FF2B5EF4-FFF2-40B4-BE49-F238E27FC236}">
                  <a16:creationId xmlns:a16="http://schemas.microsoft.com/office/drawing/2014/main" id="{201D58A4-264F-2E49-9D9F-93D64EA0BB46}"/>
                </a:ext>
              </a:extLst>
            </p:cNvPr>
            <p:cNvSpPr/>
            <p:nvPr/>
          </p:nvSpPr>
          <p:spPr>
            <a:xfrm>
              <a:off x="8139163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19A1B16-F26F-3C4B-8558-680B5949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5932" y="2140191"/>
              <a:ext cx="2577617" cy="257761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49E923A-BA63-154B-8A50-DC3BB096D1FE}"/>
              </a:ext>
            </a:extLst>
          </p:cNvPr>
          <p:cNvSpPr txBox="1"/>
          <p:nvPr/>
        </p:nvSpPr>
        <p:spPr>
          <a:xfrm>
            <a:off x="11879615" y="6536856"/>
            <a:ext cx="23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</a:t>
            </a:r>
            <a:endParaRPr kumimoji="1" lang="ko-Kore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24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6EE501-C504-6A4A-839B-B12FB28FCE54}"/>
              </a:ext>
            </a:extLst>
          </p:cNvPr>
          <p:cNvSpPr/>
          <p:nvPr/>
        </p:nvSpPr>
        <p:spPr>
          <a:xfrm>
            <a:off x="1039680" y="416834"/>
            <a:ext cx="4424380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12406-746E-4405-9296-6154095FBFC6}"/>
              </a:ext>
            </a:extLst>
          </p:cNvPr>
          <p:cNvSpPr txBox="1"/>
          <p:nvPr/>
        </p:nvSpPr>
        <p:spPr>
          <a:xfrm>
            <a:off x="137015" y="26421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1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3DC69-0988-4B64-966C-8349B9709884}"/>
              </a:ext>
            </a:extLst>
          </p:cNvPr>
          <p:cNvSpPr txBox="1"/>
          <p:nvPr/>
        </p:nvSpPr>
        <p:spPr>
          <a:xfrm>
            <a:off x="1039718" y="164636"/>
            <a:ext cx="4586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문제인식 및 정의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F23FD3E-E6F0-2E49-8735-933C1CE30B65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CECC1A-9710-5144-A544-319C6827D7BF}"/>
              </a:ext>
            </a:extLst>
          </p:cNvPr>
          <p:cNvGrpSpPr/>
          <p:nvPr/>
        </p:nvGrpSpPr>
        <p:grpSpPr>
          <a:xfrm>
            <a:off x="348917" y="1112108"/>
            <a:ext cx="3585150" cy="5502592"/>
            <a:chOff x="374317" y="1112108"/>
            <a:chExt cx="3585150" cy="5502592"/>
          </a:xfrm>
        </p:grpSpPr>
        <p:sp>
          <p:nvSpPr>
            <p:cNvPr id="2" name="대각선 방향의 모서리가 잘린 사각형 1">
              <a:extLst>
                <a:ext uri="{FF2B5EF4-FFF2-40B4-BE49-F238E27FC236}">
                  <a16:creationId xmlns:a16="http://schemas.microsoft.com/office/drawing/2014/main" id="{EAD31877-4C19-B049-91B4-39267297DEC0}"/>
                </a:ext>
              </a:extLst>
            </p:cNvPr>
            <p:cNvSpPr/>
            <p:nvPr/>
          </p:nvSpPr>
          <p:spPr>
            <a:xfrm>
              <a:off x="374317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1F372451-73F7-B14F-92F6-9900197075DB}"/>
                </a:ext>
              </a:extLst>
            </p:cNvPr>
            <p:cNvSpPr txBox="1"/>
            <p:nvPr/>
          </p:nvSpPr>
          <p:spPr>
            <a:xfrm>
              <a:off x="1457395" y="5013672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오늘 뭐 입지</a:t>
              </a:r>
              <a:r>
                <a:rPr lang="en-US" altLang="ko-KR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?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D9145D-52D5-FF41-A7BF-998815411F0B}"/>
                </a:ext>
              </a:extLst>
            </p:cNvPr>
            <p:cNvSpPr txBox="1"/>
            <p:nvPr/>
          </p:nvSpPr>
          <p:spPr>
            <a:xfrm>
              <a:off x="741029" y="5506705"/>
              <a:ext cx="2846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매일 반복되는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'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오늘 뭐 입지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?'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라는 고민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3E5AC3-92AA-4647-8843-5365F4A42F84}"/>
                </a:ext>
              </a:extLst>
            </p:cNvPr>
            <p:cNvCxnSpPr/>
            <p:nvPr/>
          </p:nvCxnSpPr>
          <p:spPr>
            <a:xfrm>
              <a:off x="1824809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81A7BE-D477-C243-8307-994DC3FD2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012" y="2109165"/>
              <a:ext cx="2634938" cy="263493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BC93668-B38E-604F-ACB5-A29034FC324E}"/>
              </a:ext>
            </a:extLst>
          </p:cNvPr>
          <p:cNvGrpSpPr/>
          <p:nvPr/>
        </p:nvGrpSpPr>
        <p:grpSpPr>
          <a:xfrm>
            <a:off x="4303425" y="1112108"/>
            <a:ext cx="3585150" cy="5502592"/>
            <a:chOff x="4222072" y="1112108"/>
            <a:chExt cx="3585150" cy="5502592"/>
          </a:xfrm>
        </p:grpSpPr>
        <p:sp>
          <p:nvSpPr>
            <p:cNvPr id="22" name="대각선 방향의 모서리가 잘린 사각형 21">
              <a:extLst>
                <a:ext uri="{FF2B5EF4-FFF2-40B4-BE49-F238E27FC236}">
                  <a16:creationId xmlns:a16="http://schemas.microsoft.com/office/drawing/2014/main" id="{B956C707-EBC5-7D40-802A-7D26EC1D5D8C}"/>
                </a:ext>
              </a:extLst>
            </p:cNvPr>
            <p:cNvSpPr/>
            <p:nvPr/>
          </p:nvSpPr>
          <p:spPr>
            <a:xfrm>
              <a:off x="4222072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テキスト ボックス 17">
              <a:extLst>
                <a:ext uri="{FF2B5EF4-FFF2-40B4-BE49-F238E27FC236}">
                  <a16:creationId xmlns:a16="http://schemas.microsoft.com/office/drawing/2014/main" id="{2CD17897-14C1-AD41-8DD1-BFB1F97EBEA1}"/>
                </a:ext>
              </a:extLst>
            </p:cNvPr>
            <p:cNvSpPr txBox="1"/>
            <p:nvPr/>
          </p:nvSpPr>
          <p:spPr>
            <a:xfrm>
              <a:off x="5076115" y="501928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기존 추천 알고리즘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907E8-740D-E245-8E0B-09C60EFC0C23}"/>
                </a:ext>
              </a:extLst>
            </p:cNvPr>
            <p:cNvSpPr txBox="1"/>
            <p:nvPr/>
          </p:nvSpPr>
          <p:spPr>
            <a:xfrm>
              <a:off x="4591195" y="5379397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단순하게 본 상품 정보까지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사용자 취향에 반영 시켜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사용자의 스타일을 정확하게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파악할 수 없음</a:t>
              </a:r>
            </a:p>
          </p:txBody>
        </p:sp>
        <p:cxnSp>
          <p:nvCxnSpPr>
            <p:cNvPr id="15" name="직선 연결선 16">
              <a:extLst>
                <a:ext uri="{FF2B5EF4-FFF2-40B4-BE49-F238E27FC236}">
                  <a16:creationId xmlns:a16="http://schemas.microsoft.com/office/drawing/2014/main" id="{02D19AB8-B9C3-1843-A4D7-61104A1FDCD1}"/>
                </a:ext>
              </a:extLst>
            </p:cNvPr>
            <p:cNvCxnSpPr/>
            <p:nvPr/>
          </p:nvCxnSpPr>
          <p:spPr>
            <a:xfrm>
              <a:off x="5699687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31FA5-384A-EB4F-B910-D75F6C6B6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7420" y="2315173"/>
              <a:ext cx="2227653" cy="222765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9DFF32-BD08-5D42-B85B-BC9BB9452196}"/>
              </a:ext>
            </a:extLst>
          </p:cNvPr>
          <p:cNvGrpSpPr/>
          <p:nvPr/>
        </p:nvGrpSpPr>
        <p:grpSpPr>
          <a:xfrm>
            <a:off x="8257933" y="1112108"/>
            <a:ext cx="3585150" cy="5502592"/>
            <a:chOff x="8139163" y="1112108"/>
            <a:chExt cx="3585150" cy="5502592"/>
          </a:xfrm>
        </p:grpSpPr>
        <p:sp>
          <p:nvSpPr>
            <p:cNvPr id="16" name="テキスト ボックス 17">
              <a:extLst>
                <a:ext uri="{FF2B5EF4-FFF2-40B4-BE49-F238E27FC236}">
                  <a16:creationId xmlns:a16="http://schemas.microsoft.com/office/drawing/2014/main" id="{6D5CD408-169D-DD48-8B43-0C105ECAF0B2}"/>
                </a:ext>
              </a:extLst>
            </p:cNvPr>
            <p:cNvSpPr txBox="1"/>
            <p:nvPr/>
          </p:nvSpPr>
          <p:spPr>
            <a:xfrm>
              <a:off x="9212233" y="5013672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유명인들의 패션</a:t>
              </a:r>
              <a:endParaRPr kumimoji="1" lang="ja-JP" altLang="en-US" b="1" dirty="0">
                <a:latin typeface="NanumSquareOTF_ac Bold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A1364E-737A-5C4C-82F3-04BF59F2F6B6}"/>
                </a:ext>
              </a:extLst>
            </p:cNvPr>
            <p:cNvSpPr txBox="1"/>
            <p:nvPr/>
          </p:nvSpPr>
          <p:spPr>
            <a:xfrm>
              <a:off x="8494104" y="5398983"/>
              <a:ext cx="30700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인기 드라마의 유명 배우의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유명 쇼핑몰의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혹은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SNS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인플루언서의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착장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정보를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탐색하는 소비자 증가</a:t>
              </a:r>
            </a:p>
          </p:txBody>
        </p:sp>
        <p:cxnSp>
          <p:nvCxnSpPr>
            <p:cNvPr id="18" name="직선 연결선 21">
              <a:extLst>
                <a:ext uri="{FF2B5EF4-FFF2-40B4-BE49-F238E27FC236}">
                  <a16:creationId xmlns:a16="http://schemas.microsoft.com/office/drawing/2014/main" id="{A1AC002A-EF21-B743-B1F9-8C6AF3D1261D}"/>
                </a:ext>
              </a:extLst>
            </p:cNvPr>
            <p:cNvCxnSpPr/>
            <p:nvPr/>
          </p:nvCxnSpPr>
          <p:spPr>
            <a:xfrm>
              <a:off x="9705678" y="4948352"/>
              <a:ext cx="629920" cy="0"/>
            </a:xfrm>
            <a:prstGeom prst="line">
              <a:avLst/>
            </a:prstGeom>
            <a:ln w="38100">
              <a:solidFill>
                <a:srgbClr val="BFA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대각선 방향의 모서리가 잘린 사각형 22">
              <a:extLst>
                <a:ext uri="{FF2B5EF4-FFF2-40B4-BE49-F238E27FC236}">
                  <a16:creationId xmlns:a16="http://schemas.microsoft.com/office/drawing/2014/main" id="{201D58A4-264F-2E49-9D9F-93D64EA0BB46}"/>
                </a:ext>
              </a:extLst>
            </p:cNvPr>
            <p:cNvSpPr/>
            <p:nvPr/>
          </p:nvSpPr>
          <p:spPr>
            <a:xfrm>
              <a:off x="8139163" y="1112108"/>
              <a:ext cx="3585150" cy="5502592"/>
            </a:xfrm>
            <a:prstGeom prst="snip2DiagRect">
              <a:avLst/>
            </a:prstGeom>
            <a:noFill/>
            <a:ln w="44450">
              <a:solidFill>
                <a:srgbClr val="996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19A1B16-F26F-3C4B-8558-680B5949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5932" y="2140191"/>
              <a:ext cx="2577617" cy="2577617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448340-43E8-0B4D-9E3B-6D010610C749}"/>
              </a:ext>
            </a:extLst>
          </p:cNvPr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CD9DB8-6C7C-034F-BCD8-EDE94A2C8599}"/>
              </a:ext>
            </a:extLst>
          </p:cNvPr>
          <p:cNvSpPr txBox="1"/>
          <p:nvPr/>
        </p:nvSpPr>
        <p:spPr>
          <a:xfrm>
            <a:off x="1469857" y="1744797"/>
            <a:ext cx="898451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AI </a:t>
            </a:r>
            <a:r>
              <a:rPr lang="ko-KR" altLang="en-US" sz="48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기술 </a:t>
            </a:r>
            <a:r>
              <a:rPr lang="ko-KR" altLang="en-US" sz="4400" i="1" spc="6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활용 </a:t>
            </a:r>
            <a:endParaRPr lang="en-US" altLang="ko-KR" sz="4400" i="1" spc="60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lang="ko-KR" altLang="en-US" sz="48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오늘의 </a:t>
            </a:r>
            <a:r>
              <a:rPr lang="ko-KR" altLang="en-US" sz="4800" b="1" i="1" spc="600" dirty="0" err="1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아웃핏</a:t>
            </a:r>
            <a:r>
              <a:rPr lang="ko-KR" altLang="en-US" sz="44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ko-KR" altLang="en-US" sz="4400" i="1" spc="60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추천</a:t>
            </a:r>
            <a:endParaRPr lang="en-US" altLang="ko-KR" sz="4400" i="1" spc="60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lang="ko-KR" altLang="en-US" sz="48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사진 상품 정보 검색</a:t>
            </a:r>
            <a:endParaRPr lang="en-US" altLang="ko-KR" sz="4800" b="1" i="1" spc="60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pPr algn="ctr"/>
            <a:endParaRPr lang="en-US" altLang="ko-KR" sz="4400" i="1" spc="600" dirty="0">
              <a:solidFill>
                <a:schemeClr val="bg1"/>
              </a:solidFill>
            </a:endParaRPr>
          </a:p>
          <a:p>
            <a:pPr algn="ctr"/>
            <a:r>
              <a:rPr lang="en-US" altLang="ko-KR" sz="66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“</a:t>
            </a:r>
            <a:r>
              <a:rPr lang="ko-KR" altLang="en-US" sz="66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ko-KR" altLang="en-US" sz="6600" b="1" i="1" spc="600" dirty="0" err="1">
                <a:solidFill>
                  <a:srgbClr val="FDFF66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파인드룩</a:t>
            </a:r>
            <a:r>
              <a:rPr lang="ko-KR" altLang="en-US" sz="6600" b="1" i="1" spc="600" dirty="0">
                <a:solidFill>
                  <a:srgbClr val="FDFF66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6600" b="1" i="1" spc="60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”</a:t>
            </a:r>
            <a:endParaRPr lang="ko-KR" altLang="en-US" sz="6600" b="1" i="1" spc="60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2D75B-4B29-444D-B8F6-0B07ACE8EC57}"/>
              </a:ext>
            </a:extLst>
          </p:cNvPr>
          <p:cNvSpPr txBox="1"/>
          <p:nvPr/>
        </p:nvSpPr>
        <p:spPr>
          <a:xfrm>
            <a:off x="11879615" y="6536856"/>
            <a:ext cx="23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>
                    <a:lumMod val="9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</a:t>
            </a:r>
            <a:endParaRPr kumimoji="1" lang="ko-Kore-KR" altLang="en-US" sz="1200" b="1" dirty="0">
              <a:solidFill>
                <a:schemeClr val="bg1">
                  <a:lumMod val="9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4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7007C6-B434-F344-93F2-3262A336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51" y="2625993"/>
            <a:ext cx="1293314" cy="12933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847934" y="1756320"/>
            <a:ext cx="2041451" cy="658554"/>
          </a:xfrm>
          <a:prstGeom prst="rect">
            <a:avLst/>
          </a:prstGeom>
          <a:solidFill>
            <a:srgbClr val="CCB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134001" y="1911933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USER 1</a:t>
            </a:r>
            <a:endParaRPr lang="ko-KR" altLang="en-US" spc="600" dirty="0">
              <a:solidFill>
                <a:srgbClr val="554F4D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663051" y="1739679"/>
            <a:ext cx="2041451" cy="658554"/>
          </a:xfrm>
          <a:prstGeom prst="rect">
            <a:avLst/>
          </a:prstGeom>
          <a:solidFill>
            <a:srgbClr val="FCC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3972364" y="189529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USER 2</a:t>
            </a:r>
            <a:endParaRPr lang="ko-KR" altLang="en-US" spc="600" dirty="0">
              <a:solidFill>
                <a:srgbClr val="554F4D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478168" y="1739679"/>
            <a:ext cx="2041451" cy="658554"/>
          </a:xfrm>
          <a:prstGeom prst="rect">
            <a:avLst/>
          </a:prstGeom>
          <a:solidFill>
            <a:srgbClr val="F4E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6788281" y="1895292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USER 3</a:t>
            </a:r>
            <a:endParaRPr lang="ko-KR" altLang="en-US" spc="600" dirty="0">
              <a:solidFill>
                <a:srgbClr val="554F4D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293285" y="1739679"/>
            <a:ext cx="2041451" cy="658554"/>
          </a:xfrm>
          <a:prstGeom prst="rect">
            <a:avLst/>
          </a:prstGeom>
          <a:solidFill>
            <a:srgbClr val="DBE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595170" y="1895292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USER 4</a:t>
            </a:r>
            <a:endParaRPr lang="ko-KR" altLang="en-US" spc="600" dirty="0">
              <a:solidFill>
                <a:srgbClr val="554F4D"/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408DD-13EA-4518-B40E-22BDF49C2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19" b="90580" l="9247" r="87671">
                        <a14:foregroundMark x1="41438" y1="12681" x2="41438" y2="12681"/>
                        <a14:foregroundMark x1="11301" y1="44928" x2="11301" y2="44928"/>
                        <a14:foregroundMark x1="50685" y1="74638" x2="50685" y2="74638"/>
                        <a14:foregroundMark x1="28767" y1="50000" x2="28767" y2="50000"/>
                        <a14:foregroundMark x1="46233" y1="55072" x2="46233" y2="55072"/>
                        <a14:foregroundMark x1="57877" y1="90942" x2="57877" y2="90942"/>
                        <a14:foregroundMark x1="86301" y1="60145" x2="86301" y2="60145"/>
                        <a14:foregroundMark x1="9247" y1="57609" x2="9247" y2="57609"/>
                        <a14:foregroundMark x1="87671" y1="57246" x2="87671" y2="57246"/>
                        <a14:foregroundMark x1="87329" y1="45290" x2="87329" y2="45290"/>
                      </a14:backgroundRemoval>
                    </a14:imgEffect>
                  </a14:imgLayer>
                </a14:imgProps>
              </a:ext>
            </a:extLst>
          </a:blip>
          <a:srcRect l="6144" t="6160" r="6184"/>
          <a:stretch/>
        </p:blipFill>
        <p:spPr>
          <a:xfrm>
            <a:off x="1102838" y="3123786"/>
            <a:ext cx="1550709" cy="156888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310BC0-B2FF-AE4C-B098-C338584F662F}"/>
              </a:ext>
            </a:extLst>
          </p:cNvPr>
          <p:cNvSpPr/>
          <p:nvPr/>
        </p:nvSpPr>
        <p:spPr>
          <a:xfrm>
            <a:off x="1039680" y="416834"/>
            <a:ext cx="2623372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463CEA-EB63-3C44-A06C-C9DCFEF8469F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2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B68FAD-C010-C243-904D-E9B1347DB86B}"/>
              </a:ext>
            </a:extLst>
          </p:cNvPr>
          <p:cNvSpPr txBox="1"/>
          <p:nvPr/>
        </p:nvSpPr>
        <p:spPr>
          <a:xfrm>
            <a:off x="1039718" y="164636"/>
            <a:ext cx="2739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고객 분석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3F20A34-3BD3-6E46-A827-AAA9F9351B38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993D0DB-7AC8-FC44-B14D-B51443924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33" y="3635585"/>
            <a:ext cx="1233221" cy="12332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F673A0-1A0B-3242-B329-89F0DCE36D2D}"/>
              </a:ext>
            </a:extLst>
          </p:cNvPr>
          <p:cNvSpPr txBox="1"/>
          <p:nvPr/>
        </p:nvSpPr>
        <p:spPr>
          <a:xfrm>
            <a:off x="520540" y="5087202"/>
            <a:ext cx="2739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매일 바쁜 일상을 살아가며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패션을 고민하는 시간을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줄이고 싶은 사용자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C3033-CC85-A742-B230-BB3E5B8D88D5}"/>
              </a:ext>
            </a:extLst>
          </p:cNvPr>
          <p:cNvSpPr txBox="1"/>
          <p:nvPr/>
        </p:nvSpPr>
        <p:spPr>
          <a:xfrm>
            <a:off x="3330001" y="5087202"/>
            <a:ext cx="2739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패션에 관심은 있지만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자신에게 잘 어울리는 스타일을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찾지 못 한 사용자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0507A9-3552-7649-A617-88127B430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81880" y="3123786"/>
            <a:ext cx="1620118" cy="16333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E5B28C-FEB2-E743-B4C4-4CC6E7DAE802}"/>
              </a:ext>
            </a:extLst>
          </p:cNvPr>
          <p:cNvSpPr txBox="1"/>
          <p:nvPr/>
        </p:nvSpPr>
        <p:spPr>
          <a:xfrm>
            <a:off x="6179218" y="5194924"/>
            <a:ext cx="273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원하는 상품의 정보를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얻고자 하는 사용자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ED4DC01-C9AA-FB4D-879B-4378F4025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221" y="2974447"/>
            <a:ext cx="1936143" cy="19361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82B921-40B3-D74D-8125-9656FFD124DE}"/>
              </a:ext>
            </a:extLst>
          </p:cNvPr>
          <p:cNvSpPr txBox="1"/>
          <p:nvPr/>
        </p:nvSpPr>
        <p:spPr>
          <a:xfrm>
            <a:off x="9028436" y="5194924"/>
            <a:ext cx="273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퍼스널 취향을 고려하여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추천 정보를 얻고자 하는 사용자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C3FEE9-B20D-8547-937C-1E92EA1D4E5B}"/>
              </a:ext>
            </a:extLst>
          </p:cNvPr>
          <p:cNvSpPr txBox="1"/>
          <p:nvPr/>
        </p:nvSpPr>
        <p:spPr>
          <a:xfrm>
            <a:off x="11879615" y="6536856"/>
            <a:ext cx="23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5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01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6CDAD3-8968-4CD5-A72F-629E2CEB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848334"/>
            <a:ext cx="2178802" cy="47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CF88D9-A6AE-4A70-8C4B-87985C9C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851" y="1848333"/>
            <a:ext cx="2178802" cy="47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B560F0-8061-4CE6-9C33-E82CCF596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39" y="1848333"/>
            <a:ext cx="2171881" cy="4700173"/>
          </a:xfrm>
          <a:prstGeom prst="rect">
            <a:avLst/>
          </a:prstGeom>
        </p:spPr>
      </p:pic>
      <p:pic>
        <p:nvPicPr>
          <p:cNvPr id="15" name="그래픽 14" descr="오른쪽으로 향하는 당근">
            <a:extLst>
              <a:ext uri="{FF2B5EF4-FFF2-40B4-BE49-F238E27FC236}">
                <a16:creationId xmlns:a16="http://schemas.microsoft.com/office/drawing/2014/main" id="{1741AEF5-C6DF-4BA5-9B1E-31F3A4C4F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7097" y="3741224"/>
            <a:ext cx="914400" cy="914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03FD43-433E-814D-89CF-40CD239309F1}"/>
              </a:ext>
            </a:extLst>
          </p:cNvPr>
          <p:cNvSpPr/>
          <p:nvPr/>
        </p:nvSpPr>
        <p:spPr>
          <a:xfrm>
            <a:off x="1039680" y="416834"/>
            <a:ext cx="2405886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23F92-2FDD-A348-910B-4D380101AE09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3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4ABEE-BA48-8D47-9CFE-8945BF34ECE0}"/>
              </a:ext>
            </a:extLst>
          </p:cNvPr>
          <p:cNvSpPr txBox="1"/>
          <p:nvPr/>
        </p:nvSpPr>
        <p:spPr>
          <a:xfrm>
            <a:off x="1039718" y="164636"/>
            <a:ext cx="2617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해결방안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D0F2B80-5C75-F04D-BE66-DDA0F875351F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17B8160-F449-B84B-BE3A-8C00EF62BA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063" b="12582"/>
          <a:stretch/>
        </p:blipFill>
        <p:spPr>
          <a:xfrm>
            <a:off x="9818634" y="2044504"/>
            <a:ext cx="1987285" cy="29397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56A7FA-B732-4801-BFBC-4DEF9CAE2BA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7" b="11529"/>
          <a:stretch/>
        </p:blipFill>
        <p:spPr>
          <a:xfrm>
            <a:off x="8880950" y="3050216"/>
            <a:ext cx="2084002" cy="321081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BFE0A7-C004-9F4D-88BF-2474871EE0C6}"/>
              </a:ext>
            </a:extLst>
          </p:cNvPr>
          <p:cNvSpPr/>
          <p:nvPr/>
        </p:nvSpPr>
        <p:spPr>
          <a:xfrm>
            <a:off x="137015" y="1015017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 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유저의 취향 분석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–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AI</a:t>
            </a:r>
            <a:endParaRPr lang="ko-KR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22132-8321-2447-918E-C5226FAF4FE0}"/>
              </a:ext>
            </a:extLst>
          </p:cNvPr>
          <p:cNvSpPr txBox="1"/>
          <p:nvPr/>
        </p:nvSpPr>
        <p:spPr>
          <a:xfrm>
            <a:off x="11879615" y="6536856"/>
            <a:ext cx="23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6</a:t>
            </a:r>
            <a:endParaRPr kumimoji="1" lang="ko-Kore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58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12CA6-8028-482F-BC01-4C76893108E3}"/>
              </a:ext>
            </a:extLst>
          </p:cNvPr>
          <p:cNvSpPr/>
          <p:nvPr/>
        </p:nvSpPr>
        <p:spPr>
          <a:xfrm>
            <a:off x="667786" y="1692605"/>
            <a:ext cx="3079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1)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로그인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– SNS Login API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3" name="Picture 4" descr="SNS 마켓의 이면... '사각지대' 놓인 소비자들">
            <a:extLst>
              <a:ext uri="{FF2B5EF4-FFF2-40B4-BE49-F238E27FC236}">
                <a16:creationId xmlns:a16="http://schemas.microsoft.com/office/drawing/2014/main" id="{ED889DA3-1742-4F50-8E25-ADD7BC97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2" y="2580962"/>
            <a:ext cx="4814496" cy="27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44FDAE-0A8F-4666-871A-829AF3878854}"/>
              </a:ext>
            </a:extLst>
          </p:cNvPr>
          <p:cNvSpPr/>
          <p:nvPr/>
        </p:nvSpPr>
        <p:spPr>
          <a:xfrm>
            <a:off x="6282060" y="1692605"/>
            <a:ext cx="3135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2) Collaborative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Filtering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6" name="Picture 2" descr="Item-based Collaborative Filtering | Download Scientific Diagram">
            <a:extLst>
              <a:ext uri="{FF2B5EF4-FFF2-40B4-BE49-F238E27FC236}">
                <a16:creationId xmlns:a16="http://schemas.microsoft.com/office/drawing/2014/main" id="{0066994D-FF6E-49A1-8525-F1B78B722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52" y="3036438"/>
            <a:ext cx="5407431" cy="183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B94130-F7B7-9948-92E5-CACACF90823A}"/>
              </a:ext>
            </a:extLst>
          </p:cNvPr>
          <p:cNvSpPr/>
          <p:nvPr/>
        </p:nvSpPr>
        <p:spPr>
          <a:xfrm>
            <a:off x="1039680" y="416834"/>
            <a:ext cx="2405886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BBA7DF-9AB7-2E42-B1AF-3029D71032C1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3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371F62-1B68-D145-BAB6-F8AD23E17DE5}"/>
              </a:ext>
            </a:extLst>
          </p:cNvPr>
          <p:cNvSpPr txBox="1"/>
          <p:nvPr/>
        </p:nvSpPr>
        <p:spPr>
          <a:xfrm>
            <a:off x="1039718" y="164636"/>
            <a:ext cx="2617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해결방안</a:t>
            </a: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32730003-6166-314B-9B28-C840841165DF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0AF710-DFE9-604E-8075-3F317F07E375}"/>
              </a:ext>
            </a:extLst>
          </p:cNvPr>
          <p:cNvSpPr/>
          <p:nvPr/>
        </p:nvSpPr>
        <p:spPr>
          <a:xfrm>
            <a:off x="137015" y="1015017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 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유저의 취향 분석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–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AI</a:t>
            </a:r>
            <a:endParaRPr lang="ko-KR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28D37-1FE4-9949-97C1-685843ECC10B}"/>
              </a:ext>
            </a:extLst>
          </p:cNvPr>
          <p:cNvSpPr txBox="1"/>
          <p:nvPr/>
        </p:nvSpPr>
        <p:spPr>
          <a:xfrm>
            <a:off x="11879615" y="6536856"/>
            <a:ext cx="23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7</a:t>
            </a:r>
            <a:endParaRPr kumimoji="1" lang="ko-Kore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21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12CA6-8028-482F-BC01-4C76893108E3}"/>
              </a:ext>
            </a:extLst>
          </p:cNvPr>
          <p:cNvSpPr/>
          <p:nvPr/>
        </p:nvSpPr>
        <p:spPr>
          <a:xfrm>
            <a:off x="1062268" y="1596640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3) Computer Vision - CNN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563CD2-8C4D-4BD4-9016-4A2CB3A2DDCC}"/>
              </a:ext>
            </a:extLst>
          </p:cNvPr>
          <p:cNvSpPr/>
          <p:nvPr/>
        </p:nvSpPr>
        <p:spPr>
          <a:xfrm>
            <a:off x="7258949" y="1596640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4)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날씨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API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38752D-53C3-204E-A336-56052B39342F}"/>
              </a:ext>
            </a:extLst>
          </p:cNvPr>
          <p:cNvSpPr/>
          <p:nvPr/>
        </p:nvSpPr>
        <p:spPr>
          <a:xfrm>
            <a:off x="1039680" y="416834"/>
            <a:ext cx="2405886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8F35F3-32C9-C547-9143-B6DA8CF5EA11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3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63451-FEF1-A242-8AB1-FFADDC359A18}"/>
              </a:ext>
            </a:extLst>
          </p:cNvPr>
          <p:cNvSpPr txBox="1"/>
          <p:nvPr/>
        </p:nvSpPr>
        <p:spPr>
          <a:xfrm>
            <a:off x="1039718" y="164636"/>
            <a:ext cx="2617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해결방안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9CD2A24-004C-8F4B-98DD-502BC19F27EB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84C975-177B-C942-A635-BC5504F86ACA}"/>
              </a:ext>
            </a:extLst>
          </p:cNvPr>
          <p:cNvSpPr/>
          <p:nvPr/>
        </p:nvSpPr>
        <p:spPr>
          <a:xfrm>
            <a:off x="137015" y="1001815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 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유저의 취향 분석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–</a:t>
            </a:r>
            <a:r>
              <a:rPr lang="ko-KR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AI</a:t>
            </a:r>
            <a:endParaRPr lang="ko-KR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98CFD-5BED-8248-960B-DEFA5314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19" y="2414527"/>
            <a:ext cx="2619505" cy="261950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342C7C-EC7C-A84B-BA16-C3BB2266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78" y="4014002"/>
            <a:ext cx="5263032" cy="267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60D32C7-EF63-6044-9DD9-0D0A00521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t="1161" r="28889" b="1354"/>
          <a:stretch/>
        </p:blipFill>
        <p:spPr bwMode="auto">
          <a:xfrm>
            <a:off x="385127" y="2129910"/>
            <a:ext cx="5249072" cy="22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9950D4-11AF-FD42-8E06-F4E6792CF627}"/>
              </a:ext>
            </a:extLst>
          </p:cNvPr>
          <p:cNvSpPr txBox="1"/>
          <p:nvPr/>
        </p:nvSpPr>
        <p:spPr>
          <a:xfrm>
            <a:off x="11879615" y="6536856"/>
            <a:ext cx="23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8</a:t>
            </a:r>
            <a:endParaRPr kumimoji="1" lang="ko-Kore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9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239512AA-7D18-2844-AC21-8E67C176E6C2}"/>
              </a:ext>
            </a:extLst>
          </p:cNvPr>
          <p:cNvSpPr/>
          <p:nvPr/>
        </p:nvSpPr>
        <p:spPr>
          <a:xfrm>
            <a:off x="7546204" y="3893408"/>
            <a:ext cx="4045726" cy="1361474"/>
          </a:xfrm>
          <a:prstGeom prst="snip2DiagRect">
            <a:avLst/>
          </a:prstGeom>
          <a:solidFill>
            <a:srgbClr val="9965C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1942F2-6818-435A-B16C-6006A93999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9641" y="2117897"/>
            <a:ext cx="2700200" cy="1907017"/>
          </a:xfrm>
          <a:prstGeom prst="rect">
            <a:avLst/>
          </a:prstGeom>
        </p:spPr>
      </p:pic>
      <p:pic>
        <p:nvPicPr>
          <p:cNvPr id="15" name="Picture 6" descr="블록체인 기술을 바라보는 시각. 블록체인 기술을 한마디로 정의하기는 어렵다. 개념이 명확하게 정리되지… | by Giljae Joo  (주길재) | Medium">
            <a:extLst>
              <a:ext uri="{FF2B5EF4-FFF2-40B4-BE49-F238E27FC236}">
                <a16:creationId xmlns:a16="http://schemas.microsoft.com/office/drawing/2014/main" id="{D8FBB03F-E87E-46AA-8F11-29FE546A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21" y="3669640"/>
            <a:ext cx="3000813" cy="199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38752D-53C3-204E-A336-56052B39342F}"/>
              </a:ext>
            </a:extLst>
          </p:cNvPr>
          <p:cNvSpPr/>
          <p:nvPr/>
        </p:nvSpPr>
        <p:spPr>
          <a:xfrm>
            <a:off x="1039680" y="416834"/>
            <a:ext cx="2405886" cy="412909"/>
          </a:xfrm>
          <a:prstGeom prst="rect">
            <a:avLst/>
          </a:prstGeom>
          <a:solidFill>
            <a:srgbClr val="BFA9F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8F35F3-32C9-C547-9143-B6DA8CF5EA11}"/>
              </a:ext>
            </a:extLst>
          </p:cNvPr>
          <p:cNvSpPr txBox="1"/>
          <p:nvPr/>
        </p:nvSpPr>
        <p:spPr>
          <a:xfrm>
            <a:off x="137015" y="26421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Part 3</a:t>
            </a:r>
            <a:endParaRPr lang="ko-KR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63451-FEF1-A242-8AB1-FFADDC359A18}"/>
              </a:ext>
            </a:extLst>
          </p:cNvPr>
          <p:cNvSpPr txBox="1"/>
          <p:nvPr/>
        </p:nvSpPr>
        <p:spPr>
          <a:xfrm>
            <a:off x="1039718" y="164636"/>
            <a:ext cx="2617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해결방안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9CD2A24-004C-8F4B-98DD-502BC19F27EB}"/>
              </a:ext>
            </a:extLst>
          </p:cNvPr>
          <p:cNvCxnSpPr>
            <a:cxnSpLocks/>
          </p:cNvCxnSpPr>
          <p:nvPr/>
        </p:nvCxnSpPr>
        <p:spPr>
          <a:xfrm>
            <a:off x="965801" y="294037"/>
            <a:ext cx="0" cy="561441"/>
          </a:xfrm>
          <a:prstGeom prst="line">
            <a:avLst/>
          </a:prstGeom>
          <a:ln w="22225">
            <a:solidFill>
              <a:srgbClr val="996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84C975-177B-C942-A635-BC5504F86ACA}"/>
              </a:ext>
            </a:extLst>
          </p:cNvPr>
          <p:cNvSpPr/>
          <p:nvPr/>
        </p:nvSpPr>
        <p:spPr>
          <a:xfrm>
            <a:off x="137015" y="1011543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2. </a:t>
            </a:r>
            <a:r>
              <a:rPr lang="ko-KR" altLang="en-US" sz="24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블록체인</a:t>
            </a:r>
            <a:endParaRPr lang="ko-KR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03AF48-04A8-8445-9391-7A457F77B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147" y="2319540"/>
            <a:ext cx="2700200" cy="2700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2B3F30-6DD5-DB42-9CD8-4BC02D715EC0}"/>
              </a:ext>
            </a:extLst>
          </p:cNvPr>
          <p:cNvSpPr txBox="1"/>
          <p:nvPr/>
        </p:nvSpPr>
        <p:spPr>
          <a:xfrm>
            <a:off x="7783939" y="2746310"/>
            <a:ext cx="3265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안정된 시스템을 구축한 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별도의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운영함과 동시에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하이브리드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운영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DD653C-CAB3-2F47-B2F2-391972E2F94F}"/>
              </a:ext>
            </a:extLst>
          </p:cNvPr>
          <p:cNvSpPr txBox="1"/>
          <p:nvPr/>
        </p:nvSpPr>
        <p:spPr>
          <a:xfrm>
            <a:off x="7739695" y="4122532"/>
            <a:ext cx="3807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다른 </a:t>
            </a:r>
            <a:r>
              <a:rPr lang="ko-KR" altLang="en-US" b="1" dirty="0" err="1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어플들과의</a:t>
            </a:r>
            <a:r>
              <a:rPr lang="ko-KR" altLang="en-US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차별성</a:t>
            </a:r>
            <a:endParaRPr lang="en-US" altLang="ko-KR" b="1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사용자들에게 수익 제공</a:t>
            </a:r>
            <a:endParaRPr lang="en-US" altLang="ko-KR" b="1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소유권에 대한 문제 해결 가능</a:t>
            </a:r>
            <a:endParaRPr lang="en-US" altLang="ko-KR" b="1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70C19-BB6B-1147-A3C1-3489DCE00C19}"/>
              </a:ext>
            </a:extLst>
          </p:cNvPr>
          <p:cNvSpPr txBox="1"/>
          <p:nvPr/>
        </p:nvSpPr>
        <p:spPr>
          <a:xfrm>
            <a:off x="11879615" y="6536856"/>
            <a:ext cx="236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9</a:t>
            </a:r>
            <a:endParaRPr kumimoji="1" lang="ko-Kore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8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378</Words>
  <Application>Microsoft Macintosh PowerPoint</Application>
  <PresentationFormat>와이드스크린</PresentationFormat>
  <Paragraphs>129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NanumSquareOTF_ac Light</vt:lpstr>
      <vt:lpstr>Calibri Light</vt:lpstr>
      <vt:lpstr>NanumSquareOTF_ac ExtraBold</vt:lpstr>
      <vt:lpstr>NanumSquareOTF_ac</vt:lpstr>
      <vt:lpstr>Calibri</vt:lpstr>
      <vt:lpstr>NanumSquareOTF_ac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dlgpdms09</dc:creator>
  <cp:lastModifiedBy>dlgpdms09</cp:lastModifiedBy>
  <cp:revision>12</cp:revision>
  <dcterms:created xsi:type="dcterms:W3CDTF">2020-11-26T08:51:03Z</dcterms:created>
  <dcterms:modified xsi:type="dcterms:W3CDTF">2020-11-26T16:22:10Z</dcterms:modified>
</cp:coreProperties>
</file>